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7" r:id="rId2"/>
    <p:sldId id="258" r:id="rId3"/>
    <p:sldId id="259" r:id="rId4"/>
    <p:sldId id="261" r:id="rId5"/>
    <p:sldId id="396" r:id="rId6"/>
    <p:sldId id="262" r:id="rId7"/>
    <p:sldId id="263" r:id="rId8"/>
    <p:sldId id="268" r:id="rId9"/>
    <p:sldId id="679" r:id="rId10"/>
    <p:sldId id="266" r:id="rId11"/>
    <p:sldId id="398" r:id="rId12"/>
    <p:sldId id="680" r:id="rId13"/>
    <p:sldId id="424" r:id="rId14"/>
    <p:sldId id="436" r:id="rId15"/>
    <p:sldId id="358" r:id="rId16"/>
    <p:sldId id="416" r:id="rId17"/>
    <p:sldId id="676" r:id="rId18"/>
    <p:sldId id="678" r:id="rId19"/>
    <p:sldId id="417" r:id="rId20"/>
    <p:sldId id="434" r:id="rId21"/>
    <p:sldId id="677" r:id="rId22"/>
    <p:sldId id="681" r:id="rId23"/>
    <p:sldId id="431" r:id="rId24"/>
    <p:sldId id="270" r:id="rId25"/>
    <p:sldId id="409" r:id="rId26"/>
    <p:sldId id="433" r:id="rId27"/>
    <p:sldId id="271" r:id="rId28"/>
    <p:sldId id="260" r:id="rId29"/>
    <p:sldId id="42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3D86"/>
    <a:srgbClr val="2677B0"/>
    <a:srgbClr val="20274F"/>
    <a:srgbClr val="DF4F2A"/>
    <a:srgbClr val="CF227F"/>
    <a:srgbClr val="92D3EA"/>
    <a:srgbClr val="478C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7"/>
    <p:restoredTop sz="77913"/>
  </p:normalViewPr>
  <p:slideViewPr>
    <p:cSldViewPr snapToGrid="0" snapToObjects="1">
      <p:cViewPr varScale="1">
        <p:scale>
          <a:sx n="95" d="100"/>
          <a:sy n="95" d="100"/>
        </p:scale>
        <p:origin x="200"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C8D9DA-C3A1-44E0-A1B2-36819878E3B7}"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35D4B766-5FFF-438A-B292-1EA7DDBD3A86}">
      <dgm:prSet phldrT="[Text]" custT="1"/>
      <dgm:spPr>
        <a:solidFill>
          <a:srgbClr val="011757"/>
        </a:solidFill>
      </dgm:spPr>
      <dgm:t>
        <a:bodyPr/>
        <a:lstStyle/>
        <a:p>
          <a:pPr>
            <a:buFont typeface="+mj-lt"/>
            <a:buAutoNum type="arabicPeriod"/>
          </a:pPr>
          <a:r>
            <a:rPr lang="en-GB" sz="1600" dirty="0">
              <a:solidFill>
                <a:schemeClr val="bg1"/>
              </a:solidFill>
              <a:latin typeface="Trebuchet MS" panose="020B0603020202020204" pitchFamily="34" charset="0"/>
              <a:cs typeface="Arial" panose="020B0604020202020204" pitchFamily="34" charset="0"/>
            </a:rPr>
            <a:t>Prioritisation and monitoring of innovation</a:t>
          </a:r>
          <a:endParaRPr lang="en-US" sz="1600" dirty="0">
            <a:solidFill>
              <a:schemeClr val="bg1"/>
            </a:solidFill>
            <a:latin typeface="Trebuchet MS" panose="020B0603020202020204" pitchFamily="34" charset="0"/>
          </a:endParaRPr>
        </a:p>
      </dgm:t>
    </dgm:pt>
    <dgm:pt modelId="{6C4ED614-7CFC-4B66-8650-EC5E1F9F40E9}" type="parTrans" cxnId="{B20C0DA8-552E-4C92-AA9E-4164661D6CA9}">
      <dgm:prSet/>
      <dgm:spPr/>
      <dgm:t>
        <a:bodyPr/>
        <a:lstStyle/>
        <a:p>
          <a:endParaRPr lang="en-US"/>
        </a:p>
      </dgm:t>
    </dgm:pt>
    <dgm:pt modelId="{5B8BD5C5-5C81-49C7-8119-F49F017B6BC3}" type="sibTrans" cxnId="{B20C0DA8-552E-4C92-AA9E-4164661D6CA9}">
      <dgm:prSet/>
      <dgm:spPr>
        <a:noFill/>
      </dgm:spPr>
      <dgm:t>
        <a:bodyPr/>
        <a:lstStyle/>
        <a:p>
          <a:endParaRPr lang="en-US"/>
        </a:p>
      </dgm:t>
    </dgm:pt>
    <dgm:pt modelId="{20096F77-9B11-4C27-A923-410FE4814F08}">
      <dgm:prSet phldrT="[Text]" custT="1"/>
      <dgm:spPr>
        <a:solidFill>
          <a:srgbClr val="011757"/>
        </a:solidFill>
      </dgm:spPr>
      <dgm:t>
        <a:bodyPr/>
        <a:lstStyle/>
        <a:p>
          <a:pPr>
            <a:buFont typeface="+mj-lt"/>
            <a:buAutoNum type="arabicPeriod"/>
          </a:pPr>
          <a:r>
            <a:rPr lang="en-GB" sz="1600" dirty="0">
              <a:solidFill>
                <a:schemeClr val="bg1"/>
              </a:solidFill>
              <a:latin typeface="Trebuchet MS" panose="020B0603020202020204" pitchFamily="34" charset="0"/>
              <a:cs typeface="Arial" panose="020B0604020202020204" pitchFamily="34" charset="0"/>
            </a:rPr>
            <a:t>Project and programme management</a:t>
          </a:r>
          <a:endParaRPr lang="en-US" sz="1600" dirty="0">
            <a:solidFill>
              <a:schemeClr val="bg1"/>
            </a:solidFill>
            <a:latin typeface="Trebuchet MS" panose="020B0603020202020204" pitchFamily="34" charset="0"/>
          </a:endParaRPr>
        </a:p>
      </dgm:t>
    </dgm:pt>
    <dgm:pt modelId="{5E00502C-AC20-4B83-9ADD-329A95845322}" type="parTrans" cxnId="{ED23E617-A35E-4D84-A6E6-64E8DC0BFAB9}">
      <dgm:prSet/>
      <dgm:spPr/>
      <dgm:t>
        <a:bodyPr/>
        <a:lstStyle/>
        <a:p>
          <a:endParaRPr lang="en-US"/>
        </a:p>
      </dgm:t>
    </dgm:pt>
    <dgm:pt modelId="{A7FD7DCF-9513-42BA-8ADA-367E724267BD}" type="sibTrans" cxnId="{ED23E617-A35E-4D84-A6E6-64E8DC0BFAB9}">
      <dgm:prSet/>
      <dgm:spPr>
        <a:noFill/>
      </dgm:spPr>
      <dgm:t>
        <a:bodyPr/>
        <a:lstStyle/>
        <a:p>
          <a:endParaRPr lang="en-US"/>
        </a:p>
      </dgm:t>
    </dgm:pt>
    <dgm:pt modelId="{2FF45E81-921B-4F60-A60B-B3585A40B785}">
      <dgm:prSet phldrT="[Text]" custT="1"/>
      <dgm:spPr>
        <a:solidFill>
          <a:srgbClr val="011757"/>
        </a:solidFill>
        <a:ln w="25400" cap="flat" cmpd="sng" algn="ctr">
          <a:solidFill>
            <a:prstClr val="white">
              <a:hueOff val="0"/>
              <a:satOff val="0"/>
              <a:lumOff val="0"/>
              <a:alphaOff val="0"/>
            </a:prstClr>
          </a:solidFill>
          <a:prstDash val="solid"/>
        </a:ln>
        <a:effectLst/>
      </dgm:spPr>
      <dgm:t>
        <a:bodyPr spcFirstLastPara="0" vert="horz" wrap="square" lIns="57150" tIns="57150" rIns="57150" bIns="57150" numCol="1" spcCol="1270" anchor="ctr" anchorCtr="0"/>
        <a:lstStyle/>
        <a:p>
          <a:pPr marL="0" lvl="0" indent="0" algn="ctr" defTabSz="666750">
            <a:lnSpc>
              <a:spcPct val="90000"/>
            </a:lnSpc>
            <a:spcBef>
              <a:spcPct val="0"/>
            </a:spcBef>
            <a:spcAft>
              <a:spcPct val="35000"/>
            </a:spcAft>
            <a:buFont typeface="+mj-lt"/>
            <a:buNone/>
          </a:pPr>
          <a:r>
            <a:rPr lang="en-GB" sz="1600" kern="1200" dirty="0">
              <a:solidFill>
                <a:prstClr val="white"/>
              </a:solidFill>
              <a:latin typeface="Trebuchet MS" panose="020B0603020202020204" pitchFamily="34" charset="0"/>
              <a:ea typeface="+mn-ea"/>
              <a:cs typeface="Arial" panose="020B0604020202020204" pitchFamily="34" charset="0"/>
            </a:rPr>
            <a:t>Clinically-led analytics and pathway redesign</a:t>
          </a:r>
          <a:endParaRPr lang="en-US" sz="1600" kern="1200" dirty="0">
            <a:solidFill>
              <a:prstClr val="white"/>
            </a:solidFill>
            <a:latin typeface="Trebuchet MS" panose="020B0603020202020204" pitchFamily="34" charset="0"/>
            <a:ea typeface="+mn-ea"/>
            <a:cs typeface="Arial" panose="020B0604020202020204" pitchFamily="34" charset="0"/>
          </a:endParaRPr>
        </a:p>
      </dgm:t>
    </dgm:pt>
    <dgm:pt modelId="{674BF6E3-0F4D-4D02-AA38-F1E66915E65B}" type="parTrans" cxnId="{97A00096-1E86-467E-9443-0830AD3A4AB2}">
      <dgm:prSet/>
      <dgm:spPr/>
      <dgm:t>
        <a:bodyPr/>
        <a:lstStyle/>
        <a:p>
          <a:endParaRPr lang="en-US"/>
        </a:p>
      </dgm:t>
    </dgm:pt>
    <dgm:pt modelId="{53AD0451-55F2-4FEA-811E-35C4AC62FE00}" type="sibTrans" cxnId="{97A00096-1E86-467E-9443-0830AD3A4AB2}">
      <dgm:prSet/>
      <dgm:spPr>
        <a:noFill/>
      </dgm:spPr>
      <dgm:t>
        <a:bodyPr/>
        <a:lstStyle/>
        <a:p>
          <a:endParaRPr lang="en-US"/>
        </a:p>
      </dgm:t>
    </dgm:pt>
    <dgm:pt modelId="{CA10A505-D74F-4B07-B5C8-EC95D2E4F167}">
      <dgm:prSet phldrT="[Text]" custT="1"/>
      <dgm:spPr>
        <a:solidFill>
          <a:srgbClr val="011757"/>
        </a:solidFill>
        <a:ln w="25400" cap="flat" cmpd="sng" algn="ctr">
          <a:solidFill>
            <a:prstClr val="white">
              <a:hueOff val="0"/>
              <a:satOff val="0"/>
              <a:lumOff val="0"/>
              <a:alphaOff val="0"/>
            </a:prstClr>
          </a:solidFill>
          <a:prstDash val="solid"/>
        </a:ln>
        <a:effectLst/>
      </dgm:spPr>
      <dgm:t>
        <a:bodyPr spcFirstLastPara="0" vert="horz" wrap="square" lIns="57150" tIns="57150" rIns="57150" bIns="57150" numCol="1" spcCol="1270" anchor="ctr" anchorCtr="0"/>
        <a:lstStyle/>
        <a:p>
          <a:pPr marL="0" lvl="0" indent="0" algn="ctr" defTabSz="666750">
            <a:lnSpc>
              <a:spcPct val="90000"/>
            </a:lnSpc>
            <a:spcBef>
              <a:spcPct val="0"/>
            </a:spcBef>
            <a:spcAft>
              <a:spcPct val="35000"/>
            </a:spcAft>
            <a:buFont typeface="+mj-lt"/>
            <a:buNone/>
          </a:pPr>
          <a:r>
            <a:rPr lang="en-GB" sz="1600" kern="1200" dirty="0">
              <a:solidFill>
                <a:prstClr val="white"/>
              </a:solidFill>
              <a:latin typeface="Trebuchet MS" panose="020B0603020202020204" pitchFamily="34" charset="0"/>
              <a:ea typeface="+mn-ea"/>
              <a:cs typeface="Arial" panose="020B0604020202020204" pitchFamily="34" charset="0"/>
            </a:rPr>
            <a:t>Clinical engagement</a:t>
          </a:r>
          <a:endParaRPr lang="en-US" sz="1600" kern="1200" dirty="0">
            <a:solidFill>
              <a:prstClr val="white"/>
            </a:solidFill>
            <a:latin typeface="Trebuchet MS" panose="020B0603020202020204" pitchFamily="34" charset="0"/>
            <a:ea typeface="+mn-ea"/>
            <a:cs typeface="Arial" panose="020B0604020202020204" pitchFamily="34" charset="0"/>
          </a:endParaRPr>
        </a:p>
      </dgm:t>
    </dgm:pt>
    <dgm:pt modelId="{C32CD497-B747-49F1-80A7-D599F6CA194E}" type="parTrans" cxnId="{2DDA1FEB-68A6-42F5-9FD4-CF0EDF08A462}">
      <dgm:prSet/>
      <dgm:spPr/>
      <dgm:t>
        <a:bodyPr/>
        <a:lstStyle/>
        <a:p>
          <a:endParaRPr lang="en-US"/>
        </a:p>
      </dgm:t>
    </dgm:pt>
    <dgm:pt modelId="{2E68C0CE-816C-4F2F-9762-1546EACB1CAB}" type="sibTrans" cxnId="{2DDA1FEB-68A6-42F5-9FD4-CF0EDF08A462}">
      <dgm:prSet/>
      <dgm:spPr>
        <a:noFill/>
      </dgm:spPr>
      <dgm:t>
        <a:bodyPr/>
        <a:lstStyle/>
        <a:p>
          <a:endParaRPr lang="en-US"/>
        </a:p>
      </dgm:t>
    </dgm:pt>
    <dgm:pt modelId="{EE399AAF-9E3E-4B07-8CB4-E0FBD15C75D0}">
      <dgm:prSet phldrT="[Text]" custT="1"/>
      <dgm:spPr>
        <a:solidFill>
          <a:srgbClr val="011757"/>
        </a:solidFill>
        <a:ln w="25400" cap="flat" cmpd="sng" algn="ctr">
          <a:solidFill>
            <a:prstClr val="white">
              <a:hueOff val="0"/>
              <a:satOff val="0"/>
              <a:lumOff val="0"/>
              <a:alphaOff val="0"/>
            </a:prstClr>
          </a:solidFill>
          <a:prstDash val="solid"/>
        </a:ln>
        <a:effectLst/>
      </dgm:spPr>
      <dgm:t>
        <a:bodyPr spcFirstLastPara="0" vert="horz" wrap="square" lIns="57150" tIns="57150" rIns="57150" bIns="57150" numCol="1" spcCol="1270" anchor="ctr" anchorCtr="0"/>
        <a:lstStyle/>
        <a:p>
          <a:pPr marL="0" lvl="0" indent="0" algn="ctr" defTabSz="666750">
            <a:lnSpc>
              <a:spcPct val="90000"/>
            </a:lnSpc>
            <a:spcBef>
              <a:spcPct val="0"/>
            </a:spcBef>
            <a:spcAft>
              <a:spcPct val="35000"/>
            </a:spcAft>
            <a:buFont typeface="+mj-lt"/>
            <a:buNone/>
          </a:pPr>
          <a:r>
            <a:rPr lang="en-GB" sz="1600" kern="1200" dirty="0">
              <a:solidFill>
                <a:prstClr val="white"/>
              </a:solidFill>
              <a:latin typeface="Trebuchet MS" panose="020B0603020202020204" pitchFamily="34" charset="0"/>
              <a:ea typeface="+mn-ea"/>
              <a:cs typeface="Arial" panose="020B0604020202020204" pitchFamily="34" charset="0"/>
            </a:rPr>
            <a:t>Digital </a:t>
          </a:r>
          <a:br>
            <a:rPr lang="en-GB" sz="1600" kern="1200" dirty="0">
              <a:solidFill>
                <a:prstClr val="white"/>
              </a:solidFill>
              <a:latin typeface="Trebuchet MS" panose="020B0603020202020204" pitchFamily="34" charset="0"/>
              <a:ea typeface="+mn-ea"/>
              <a:cs typeface="Arial" panose="020B0604020202020204" pitchFamily="34" charset="0"/>
            </a:rPr>
          </a:br>
          <a:r>
            <a:rPr lang="en-GB" sz="1600" kern="1200" dirty="0">
              <a:solidFill>
                <a:prstClr val="white"/>
              </a:solidFill>
              <a:latin typeface="Trebuchet MS" panose="020B0603020202020204" pitchFamily="34" charset="0"/>
              <a:ea typeface="+mn-ea"/>
              <a:cs typeface="Arial" panose="020B0604020202020204" pitchFamily="34" charset="0"/>
            </a:rPr>
            <a:t>innovation</a:t>
          </a:r>
          <a:endParaRPr lang="en-US" sz="1600" kern="1200" dirty="0">
            <a:solidFill>
              <a:prstClr val="white"/>
            </a:solidFill>
            <a:latin typeface="Trebuchet MS" panose="020B0603020202020204" pitchFamily="34" charset="0"/>
            <a:ea typeface="+mn-ea"/>
            <a:cs typeface="Arial" panose="020B0604020202020204" pitchFamily="34" charset="0"/>
          </a:endParaRPr>
        </a:p>
      </dgm:t>
    </dgm:pt>
    <dgm:pt modelId="{10D89E4B-B1C5-4788-A038-7C2887529E77}" type="parTrans" cxnId="{C0ACB12E-9190-4FA5-98CE-78A03550820A}">
      <dgm:prSet/>
      <dgm:spPr/>
      <dgm:t>
        <a:bodyPr/>
        <a:lstStyle/>
        <a:p>
          <a:endParaRPr lang="en-US"/>
        </a:p>
      </dgm:t>
    </dgm:pt>
    <dgm:pt modelId="{C5881EB9-97A6-4458-99B5-739C978621DA}" type="sibTrans" cxnId="{C0ACB12E-9190-4FA5-98CE-78A03550820A}">
      <dgm:prSet/>
      <dgm:spPr>
        <a:noFill/>
      </dgm:spPr>
      <dgm:t>
        <a:bodyPr/>
        <a:lstStyle/>
        <a:p>
          <a:endParaRPr lang="en-US"/>
        </a:p>
      </dgm:t>
    </dgm:pt>
    <dgm:pt modelId="{8E4D7584-C35A-4373-A9B1-3DBFE2E00A29}">
      <dgm:prSet phldrT="[Text]" custT="1"/>
      <dgm:spPr>
        <a:solidFill>
          <a:srgbClr val="011757"/>
        </a:solidFill>
        <a:ln w="25400" cap="flat" cmpd="sng" algn="ctr">
          <a:solidFill>
            <a:prstClr val="white">
              <a:hueOff val="0"/>
              <a:satOff val="0"/>
              <a:lumOff val="0"/>
              <a:alphaOff val="0"/>
            </a:prstClr>
          </a:solidFill>
          <a:prstDash val="solid"/>
        </a:ln>
        <a:effectLst/>
      </dgm:spPr>
      <dgm:t>
        <a:bodyPr spcFirstLastPara="0" vert="horz" wrap="square" lIns="57150" tIns="57150" rIns="57150" bIns="57150" numCol="1" spcCol="1270" anchor="ctr" anchorCtr="0"/>
        <a:lstStyle/>
        <a:p>
          <a:pPr marL="0" lvl="0" indent="0" algn="ctr" defTabSz="666750">
            <a:lnSpc>
              <a:spcPct val="90000"/>
            </a:lnSpc>
            <a:spcBef>
              <a:spcPct val="0"/>
            </a:spcBef>
            <a:spcAft>
              <a:spcPct val="35000"/>
            </a:spcAft>
            <a:buFont typeface="+mj-lt"/>
            <a:buNone/>
          </a:pPr>
          <a:r>
            <a:rPr lang="en-GB" sz="1600" kern="1200" dirty="0">
              <a:solidFill>
                <a:prstClr val="white"/>
              </a:solidFill>
              <a:latin typeface="Trebuchet MS" panose="020B0603020202020204" pitchFamily="34" charset="0"/>
              <a:ea typeface="+mn-ea"/>
              <a:cs typeface="Arial" panose="020B0604020202020204" pitchFamily="34" charset="0"/>
            </a:rPr>
            <a:t>Industry engagement </a:t>
          </a:r>
          <a:endParaRPr lang="en-US" sz="1600" kern="1200" dirty="0">
            <a:solidFill>
              <a:prstClr val="white"/>
            </a:solidFill>
            <a:latin typeface="Trebuchet MS" panose="020B0603020202020204" pitchFamily="34" charset="0"/>
            <a:ea typeface="+mn-ea"/>
            <a:cs typeface="Arial" panose="020B0604020202020204" pitchFamily="34" charset="0"/>
          </a:endParaRPr>
        </a:p>
      </dgm:t>
    </dgm:pt>
    <dgm:pt modelId="{9414B6B7-813E-449D-B36C-DAA5E4866542}" type="parTrans" cxnId="{767B6362-FBFC-4B31-9F5C-9BA9DA7288C8}">
      <dgm:prSet/>
      <dgm:spPr/>
      <dgm:t>
        <a:bodyPr/>
        <a:lstStyle/>
        <a:p>
          <a:endParaRPr lang="en-US"/>
        </a:p>
      </dgm:t>
    </dgm:pt>
    <dgm:pt modelId="{3FE1F95B-DA37-4581-AA1A-46E508F63702}" type="sibTrans" cxnId="{767B6362-FBFC-4B31-9F5C-9BA9DA7288C8}">
      <dgm:prSet/>
      <dgm:spPr>
        <a:noFill/>
      </dgm:spPr>
      <dgm:t>
        <a:bodyPr/>
        <a:lstStyle/>
        <a:p>
          <a:endParaRPr lang="en-US"/>
        </a:p>
      </dgm:t>
    </dgm:pt>
    <dgm:pt modelId="{C48BF71C-BC20-4BA4-944F-E304AC194942}">
      <dgm:prSet phldrT="[Text]" custT="1"/>
      <dgm:spPr>
        <a:solidFill>
          <a:srgbClr val="011757"/>
        </a:solidFill>
        <a:ln w="25400" cap="flat" cmpd="sng" algn="ctr">
          <a:solidFill>
            <a:prstClr val="white">
              <a:hueOff val="0"/>
              <a:satOff val="0"/>
              <a:lumOff val="0"/>
              <a:alphaOff val="0"/>
            </a:prstClr>
          </a:solidFill>
          <a:prstDash val="solid"/>
        </a:ln>
        <a:effectLst/>
      </dgm:spPr>
      <dgm:t>
        <a:bodyPr spcFirstLastPara="0" vert="horz" wrap="square" lIns="57150" tIns="57150" rIns="57150" bIns="57150" numCol="1" spcCol="1270" anchor="ctr" anchorCtr="0"/>
        <a:lstStyle/>
        <a:p>
          <a:pPr marL="0" lvl="0" indent="0" algn="ctr" defTabSz="666750">
            <a:lnSpc>
              <a:spcPct val="90000"/>
            </a:lnSpc>
            <a:spcBef>
              <a:spcPct val="0"/>
            </a:spcBef>
            <a:spcAft>
              <a:spcPct val="35000"/>
            </a:spcAft>
            <a:buFont typeface="+mj-lt"/>
            <a:buNone/>
          </a:pPr>
          <a:r>
            <a:rPr lang="en-GB" sz="1600" kern="1200" dirty="0">
              <a:solidFill>
                <a:prstClr val="white"/>
              </a:solidFill>
              <a:latin typeface="Trebuchet MS" panose="020B0603020202020204" pitchFamily="34" charset="0"/>
              <a:ea typeface="+mn-ea"/>
              <a:cs typeface="Arial" panose="020B0604020202020204" pitchFamily="34" charset="0"/>
            </a:rPr>
            <a:t>Academic partnerships</a:t>
          </a:r>
          <a:endParaRPr lang="en-US" sz="1600" kern="1200" dirty="0">
            <a:solidFill>
              <a:prstClr val="white"/>
            </a:solidFill>
            <a:latin typeface="Trebuchet MS" panose="020B0603020202020204" pitchFamily="34" charset="0"/>
            <a:ea typeface="+mn-ea"/>
            <a:cs typeface="Arial" panose="020B0604020202020204" pitchFamily="34" charset="0"/>
          </a:endParaRPr>
        </a:p>
      </dgm:t>
    </dgm:pt>
    <dgm:pt modelId="{B620C9AA-C628-4E22-93D3-51A30DA79AFB}" type="parTrans" cxnId="{0CFE789E-258D-4E23-A1B9-54CAF079401B}">
      <dgm:prSet/>
      <dgm:spPr/>
      <dgm:t>
        <a:bodyPr/>
        <a:lstStyle/>
        <a:p>
          <a:endParaRPr lang="en-US"/>
        </a:p>
      </dgm:t>
    </dgm:pt>
    <dgm:pt modelId="{8ED70409-3A50-4062-A12E-B51DE1218FBE}" type="sibTrans" cxnId="{0CFE789E-258D-4E23-A1B9-54CAF079401B}">
      <dgm:prSet/>
      <dgm:spPr>
        <a:noFill/>
      </dgm:spPr>
      <dgm:t>
        <a:bodyPr/>
        <a:lstStyle/>
        <a:p>
          <a:endParaRPr lang="en-US"/>
        </a:p>
      </dgm:t>
    </dgm:pt>
    <dgm:pt modelId="{D9404755-E3AD-44FA-81E2-EC6982F3BB0C}">
      <dgm:prSet phldrT="[Text]" custT="1"/>
      <dgm:spPr>
        <a:solidFill>
          <a:srgbClr val="011757"/>
        </a:solidFill>
        <a:ln w="25400" cap="flat" cmpd="sng" algn="ctr">
          <a:solidFill>
            <a:prstClr val="white">
              <a:hueOff val="0"/>
              <a:satOff val="0"/>
              <a:lumOff val="0"/>
              <a:alphaOff val="0"/>
            </a:prstClr>
          </a:solidFill>
          <a:prstDash val="solid"/>
        </a:ln>
        <a:effectLst/>
      </dgm:spPr>
      <dgm:t>
        <a:bodyPr spcFirstLastPara="0" vert="horz" wrap="square" lIns="57150" tIns="57150" rIns="57150" bIns="57150" numCol="1" spcCol="1270" anchor="ctr" anchorCtr="0"/>
        <a:lstStyle/>
        <a:p>
          <a:pPr marL="0" lvl="0" indent="0" algn="ctr" defTabSz="666750">
            <a:lnSpc>
              <a:spcPct val="90000"/>
            </a:lnSpc>
            <a:spcBef>
              <a:spcPct val="0"/>
            </a:spcBef>
            <a:spcAft>
              <a:spcPct val="35000"/>
            </a:spcAft>
            <a:buFont typeface="+mj-lt"/>
            <a:buNone/>
          </a:pPr>
          <a:r>
            <a:rPr lang="en-GB" sz="1400" kern="1200" dirty="0">
              <a:solidFill>
                <a:prstClr val="white"/>
              </a:solidFill>
              <a:latin typeface="Trebuchet MS" panose="020B0603020202020204" pitchFamily="34" charset="0"/>
              <a:ea typeface="+mn-ea"/>
              <a:cs typeface="Arial" panose="020B0604020202020204" pitchFamily="34" charset="0"/>
            </a:rPr>
            <a:t>Research and education expertise and engagement</a:t>
          </a:r>
          <a:endParaRPr lang="en-US" sz="1400" kern="1200" dirty="0">
            <a:solidFill>
              <a:prstClr val="white"/>
            </a:solidFill>
            <a:latin typeface="Trebuchet MS" panose="020B0603020202020204" pitchFamily="34" charset="0"/>
            <a:ea typeface="+mn-ea"/>
            <a:cs typeface="Arial" panose="020B0604020202020204" pitchFamily="34" charset="0"/>
          </a:endParaRPr>
        </a:p>
      </dgm:t>
    </dgm:pt>
    <dgm:pt modelId="{DC2236EC-7481-4CF0-83F4-13B32329EBF7}" type="parTrans" cxnId="{56196092-738B-4552-8897-94A5DA53A14C}">
      <dgm:prSet/>
      <dgm:spPr/>
      <dgm:t>
        <a:bodyPr/>
        <a:lstStyle/>
        <a:p>
          <a:endParaRPr lang="en-US"/>
        </a:p>
      </dgm:t>
    </dgm:pt>
    <dgm:pt modelId="{43DA43A3-9580-48AE-9313-C5E692AC0D26}" type="sibTrans" cxnId="{56196092-738B-4552-8897-94A5DA53A14C}">
      <dgm:prSet/>
      <dgm:spPr>
        <a:noFill/>
      </dgm:spPr>
      <dgm:t>
        <a:bodyPr/>
        <a:lstStyle/>
        <a:p>
          <a:endParaRPr lang="en-US"/>
        </a:p>
      </dgm:t>
    </dgm:pt>
    <dgm:pt modelId="{EB1AA3DF-C8F0-42D9-BD93-FC42791EA68F}">
      <dgm:prSet phldrT="[Text]" custT="1"/>
      <dgm:spPr>
        <a:solidFill>
          <a:srgbClr val="011757"/>
        </a:solidFill>
        <a:ln w="25400" cap="flat" cmpd="sng" algn="ctr">
          <a:solidFill>
            <a:prstClr val="white">
              <a:hueOff val="0"/>
              <a:satOff val="0"/>
              <a:lumOff val="0"/>
              <a:alphaOff val="0"/>
            </a:prstClr>
          </a:solidFill>
          <a:prstDash val="solid"/>
        </a:ln>
        <a:effectLst/>
      </dgm:spPr>
      <dgm:t>
        <a:bodyPr spcFirstLastPara="0" vert="horz" wrap="square" lIns="57150" tIns="57150" rIns="57150" bIns="57150" numCol="1" spcCol="1270" anchor="ctr" anchorCtr="0"/>
        <a:lstStyle/>
        <a:p>
          <a:pPr marL="0" lvl="0" indent="0" algn="ctr" defTabSz="666750">
            <a:lnSpc>
              <a:spcPct val="90000"/>
            </a:lnSpc>
            <a:spcBef>
              <a:spcPct val="0"/>
            </a:spcBef>
            <a:spcAft>
              <a:spcPct val="35000"/>
            </a:spcAft>
            <a:buFont typeface="+mj-lt"/>
            <a:buNone/>
          </a:pPr>
          <a:r>
            <a:rPr lang="en-GB" sz="1600" kern="1200" dirty="0">
              <a:solidFill>
                <a:prstClr val="white"/>
              </a:solidFill>
              <a:latin typeface="Trebuchet MS" panose="020B0603020202020204" pitchFamily="34" charset="0"/>
              <a:ea typeface="+mn-ea"/>
              <a:cs typeface="Arial" panose="020B0604020202020204" pitchFamily="34" charset="0"/>
            </a:rPr>
            <a:t>GM system engagement and leadership</a:t>
          </a:r>
          <a:endParaRPr lang="en-US" sz="1600" kern="1200" dirty="0">
            <a:solidFill>
              <a:prstClr val="white"/>
            </a:solidFill>
            <a:latin typeface="Trebuchet MS" panose="020B0603020202020204" pitchFamily="34" charset="0"/>
            <a:ea typeface="+mn-ea"/>
            <a:cs typeface="Arial" panose="020B0604020202020204" pitchFamily="34" charset="0"/>
          </a:endParaRPr>
        </a:p>
      </dgm:t>
    </dgm:pt>
    <dgm:pt modelId="{1477F31F-9819-4B0C-9DF5-56FAB6D8A056}" type="parTrans" cxnId="{948BF364-D278-4B50-8908-CE283827A631}">
      <dgm:prSet/>
      <dgm:spPr/>
      <dgm:t>
        <a:bodyPr/>
        <a:lstStyle/>
        <a:p>
          <a:endParaRPr lang="en-US"/>
        </a:p>
      </dgm:t>
    </dgm:pt>
    <dgm:pt modelId="{D147EB17-CB27-474E-BA1D-CEA1FA3B1C22}" type="sibTrans" cxnId="{948BF364-D278-4B50-8908-CE283827A631}">
      <dgm:prSet/>
      <dgm:spPr>
        <a:noFill/>
      </dgm:spPr>
      <dgm:t>
        <a:bodyPr/>
        <a:lstStyle/>
        <a:p>
          <a:endParaRPr lang="en-US"/>
        </a:p>
      </dgm:t>
    </dgm:pt>
    <dgm:pt modelId="{B97C28B3-A9E4-4F1B-A709-D094892C8962}">
      <dgm:prSet phldrT="[Text]" custT="1"/>
      <dgm:spPr>
        <a:solidFill>
          <a:srgbClr val="011757"/>
        </a:solidFill>
        <a:ln w="25400" cap="flat" cmpd="sng" algn="ctr">
          <a:solidFill>
            <a:prstClr val="white">
              <a:hueOff val="0"/>
              <a:satOff val="0"/>
              <a:lumOff val="0"/>
              <a:alphaOff val="0"/>
            </a:prstClr>
          </a:solidFill>
          <a:prstDash val="solid"/>
        </a:ln>
        <a:effectLst/>
      </dgm:spPr>
      <dgm:t>
        <a:bodyPr spcFirstLastPara="0" vert="horz" wrap="square" lIns="57150" tIns="57150" rIns="57150" bIns="57150" numCol="1" spcCol="1270" anchor="ctr" anchorCtr="0"/>
        <a:lstStyle/>
        <a:p>
          <a:pPr marL="0" lvl="0" indent="0" algn="ctr" defTabSz="666750">
            <a:lnSpc>
              <a:spcPct val="90000"/>
            </a:lnSpc>
            <a:spcBef>
              <a:spcPct val="0"/>
            </a:spcBef>
            <a:spcAft>
              <a:spcPct val="35000"/>
            </a:spcAft>
            <a:buFont typeface="+mj-lt"/>
            <a:buNone/>
          </a:pPr>
          <a:r>
            <a:rPr lang="en-GB" sz="1600" kern="1200" dirty="0">
              <a:solidFill>
                <a:prstClr val="white"/>
              </a:solidFill>
              <a:latin typeface="Trebuchet MS" panose="020B0603020202020204" pitchFamily="34" charset="0"/>
              <a:ea typeface="+mn-ea"/>
              <a:cs typeface="Arial" panose="020B0604020202020204" pitchFamily="34" charset="0"/>
            </a:rPr>
            <a:t>Strategic communications </a:t>
          </a:r>
          <a:endParaRPr lang="en-US" sz="1600" kern="1200" dirty="0">
            <a:solidFill>
              <a:prstClr val="white"/>
            </a:solidFill>
            <a:latin typeface="Trebuchet MS" panose="020B0603020202020204" pitchFamily="34" charset="0"/>
            <a:ea typeface="+mn-ea"/>
            <a:cs typeface="Arial" panose="020B0604020202020204" pitchFamily="34" charset="0"/>
          </a:endParaRPr>
        </a:p>
      </dgm:t>
    </dgm:pt>
    <dgm:pt modelId="{2B4C2904-07DF-4AE5-9AFC-B3E3E0E97827}" type="parTrans" cxnId="{7897C46C-0BE2-4BA3-AA0A-2466680239EC}">
      <dgm:prSet/>
      <dgm:spPr/>
      <dgm:t>
        <a:bodyPr/>
        <a:lstStyle/>
        <a:p>
          <a:endParaRPr lang="en-US"/>
        </a:p>
      </dgm:t>
    </dgm:pt>
    <dgm:pt modelId="{4C91D28B-9040-4E02-B696-B2A268662E8F}" type="sibTrans" cxnId="{7897C46C-0BE2-4BA3-AA0A-2466680239EC}">
      <dgm:prSet/>
      <dgm:spPr/>
      <dgm:t>
        <a:bodyPr/>
        <a:lstStyle/>
        <a:p>
          <a:endParaRPr lang="en-US"/>
        </a:p>
      </dgm:t>
    </dgm:pt>
    <dgm:pt modelId="{C50D929D-F9DA-4170-BDB3-35E5BBBB8495}" type="pres">
      <dgm:prSet presAssocID="{C9C8D9DA-C3A1-44E0-A1B2-36819878E3B7}" presName="Name0" presStyleCnt="0">
        <dgm:presLayoutVars>
          <dgm:dir/>
          <dgm:resizeHandles/>
        </dgm:presLayoutVars>
      </dgm:prSet>
      <dgm:spPr/>
    </dgm:pt>
    <dgm:pt modelId="{F4A55736-1140-4087-92EA-3D7422FFC94B}" type="pres">
      <dgm:prSet presAssocID="{35D4B766-5FFF-438A-B292-1EA7DDBD3A86}" presName="compNode" presStyleCnt="0"/>
      <dgm:spPr/>
    </dgm:pt>
    <dgm:pt modelId="{3BF5373F-9195-4FDA-A7DF-546E6ADF847F}" type="pres">
      <dgm:prSet presAssocID="{35D4B766-5FFF-438A-B292-1EA7DDBD3A86}" presName="dummyConnPt" presStyleCnt="0"/>
      <dgm:spPr/>
    </dgm:pt>
    <dgm:pt modelId="{7EECE53A-56C2-49BB-8CDF-897B7C53C9AD}" type="pres">
      <dgm:prSet presAssocID="{35D4B766-5FFF-438A-B292-1EA7DDBD3A86}" presName="node" presStyleLbl="node1" presStyleIdx="0" presStyleCnt="10" custScaleX="121788">
        <dgm:presLayoutVars>
          <dgm:bulletEnabled val="1"/>
        </dgm:presLayoutVars>
      </dgm:prSet>
      <dgm:spPr/>
    </dgm:pt>
    <dgm:pt modelId="{485EEC85-C784-4EC4-A02D-445510C3099A}" type="pres">
      <dgm:prSet presAssocID="{5B8BD5C5-5C81-49C7-8119-F49F017B6BC3}" presName="sibTrans" presStyleLbl="bgSibTrans2D1" presStyleIdx="0" presStyleCnt="9"/>
      <dgm:spPr/>
    </dgm:pt>
    <dgm:pt modelId="{4EA94BA5-876B-43FD-8FFF-8A1A11E8DCEB}" type="pres">
      <dgm:prSet presAssocID="{20096F77-9B11-4C27-A923-410FE4814F08}" presName="compNode" presStyleCnt="0"/>
      <dgm:spPr/>
    </dgm:pt>
    <dgm:pt modelId="{5673019E-851E-446A-8FB1-9474D9CBB02F}" type="pres">
      <dgm:prSet presAssocID="{20096F77-9B11-4C27-A923-410FE4814F08}" presName="dummyConnPt" presStyleCnt="0"/>
      <dgm:spPr/>
    </dgm:pt>
    <dgm:pt modelId="{21724FC0-3B70-476B-9AA6-6ED8015003FB}" type="pres">
      <dgm:prSet presAssocID="{20096F77-9B11-4C27-A923-410FE4814F08}" presName="node" presStyleLbl="node1" presStyleIdx="1" presStyleCnt="10" custScaleX="121788">
        <dgm:presLayoutVars>
          <dgm:bulletEnabled val="1"/>
        </dgm:presLayoutVars>
      </dgm:prSet>
      <dgm:spPr/>
    </dgm:pt>
    <dgm:pt modelId="{67C0D0AB-39DF-4256-8E28-74450EEF5BBE}" type="pres">
      <dgm:prSet presAssocID="{A7FD7DCF-9513-42BA-8ADA-367E724267BD}" presName="sibTrans" presStyleLbl="bgSibTrans2D1" presStyleIdx="1" presStyleCnt="9"/>
      <dgm:spPr/>
    </dgm:pt>
    <dgm:pt modelId="{DCC3E7AA-121F-4B5E-A361-2CD3700C7457}" type="pres">
      <dgm:prSet presAssocID="{2FF45E81-921B-4F60-A60B-B3585A40B785}" presName="compNode" presStyleCnt="0"/>
      <dgm:spPr/>
    </dgm:pt>
    <dgm:pt modelId="{74825B53-F54E-4FE2-B8D9-308C967ECD4A}" type="pres">
      <dgm:prSet presAssocID="{2FF45E81-921B-4F60-A60B-B3585A40B785}" presName="dummyConnPt" presStyleCnt="0"/>
      <dgm:spPr/>
    </dgm:pt>
    <dgm:pt modelId="{447526A6-FA4D-4F6D-B7CA-4B013065327F}" type="pres">
      <dgm:prSet presAssocID="{2FF45E81-921B-4F60-A60B-B3585A40B785}" presName="node" presStyleLbl="node1" presStyleIdx="2" presStyleCnt="10" custScaleX="121788">
        <dgm:presLayoutVars>
          <dgm:bulletEnabled val="1"/>
        </dgm:presLayoutVars>
      </dgm:prSet>
      <dgm:spPr>
        <a:xfrm>
          <a:off x="1749936" y="2451632"/>
          <a:ext cx="1634156" cy="980493"/>
        </a:xfrm>
        <a:prstGeom prst="roundRect">
          <a:avLst>
            <a:gd name="adj" fmla="val 10000"/>
          </a:avLst>
        </a:prstGeom>
      </dgm:spPr>
    </dgm:pt>
    <dgm:pt modelId="{49B8E198-431E-4A88-B97D-687E18312996}" type="pres">
      <dgm:prSet presAssocID="{53AD0451-55F2-4FEA-811E-35C4AC62FE00}" presName="sibTrans" presStyleLbl="bgSibTrans2D1" presStyleIdx="2" presStyleCnt="9"/>
      <dgm:spPr/>
    </dgm:pt>
    <dgm:pt modelId="{94A52BFA-5A78-4D4F-93BE-DE9128255B73}" type="pres">
      <dgm:prSet presAssocID="{CA10A505-D74F-4B07-B5C8-EC95D2E4F167}" presName="compNode" presStyleCnt="0"/>
      <dgm:spPr/>
    </dgm:pt>
    <dgm:pt modelId="{06DE7D2E-D13A-4319-B428-30A40E4716F9}" type="pres">
      <dgm:prSet presAssocID="{CA10A505-D74F-4B07-B5C8-EC95D2E4F167}" presName="dummyConnPt" presStyleCnt="0"/>
      <dgm:spPr/>
    </dgm:pt>
    <dgm:pt modelId="{500CB29E-BE01-4329-B138-C61DD6D81136}" type="pres">
      <dgm:prSet presAssocID="{CA10A505-D74F-4B07-B5C8-EC95D2E4F167}" presName="node" presStyleLbl="node1" presStyleIdx="3" presStyleCnt="10" custScaleX="121788">
        <dgm:presLayoutVars>
          <dgm:bulletEnabled val="1"/>
        </dgm:presLayoutVars>
      </dgm:prSet>
      <dgm:spPr>
        <a:xfrm>
          <a:off x="1749936" y="3677250"/>
          <a:ext cx="1634156" cy="980493"/>
        </a:xfrm>
        <a:prstGeom prst="roundRect">
          <a:avLst>
            <a:gd name="adj" fmla="val 10000"/>
          </a:avLst>
        </a:prstGeom>
      </dgm:spPr>
    </dgm:pt>
    <dgm:pt modelId="{0C7596BF-FFAC-43A5-B2EF-FC66D8DEA75B}" type="pres">
      <dgm:prSet presAssocID="{2E68C0CE-816C-4F2F-9762-1546EACB1CAB}" presName="sibTrans" presStyleLbl="bgSibTrans2D1" presStyleIdx="3" presStyleCnt="9"/>
      <dgm:spPr/>
    </dgm:pt>
    <dgm:pt modelId="{0708ADD7-81DE-4083-BF06-E47C63EFDCF6}" type="pres">
      <dgm:prSet presAssocID="{EE399AAF-9E3E-4B07-8CB4-E0FBD15C75D0}" presName="compNode" presStyleCnt="0"/>
      <dgm:spPr/>
    </dgm:pt>
    <dgm:pt modelId="{3A1F9E58-6F41-4BE9-B62A-60050F40297A}" type="pres">
      <dgm:prSet presAssocID="{EE399AAF-9E3E-4B07-8CB4-E0FBD15C75D0}" presName="dummyConnPt" presStyleCnt="0"/>
      <dgm:spPr/>
    </dgm:pt>
    <dgm:pt modelId="{CF9FC61F-A615-4342-8958-4D236E1D5DD8}" type="pres">
      <dgm:prSet presAssocID="{EE399AAF-9E3E-4B07-8CB4-E0FBD15C75D0}" presName="node" presStyleLbl="node1" presStyleIdx="4" presStyleCnt="10" custScaleX="121788">
        <dgm:presLayoutVars>
          <dgm:bulletEnabled val="1"/>
        </dgm:presLayoutVars>
      </dgm:prSet>
      <dgm:spPr>
        <a:xfrm>
          <a:off x="3923364" y="3677250"/>
          <a:ext cx="1634156" cy="980493"/>
        </a:xfrm>
        <a:prstGeom prst="roundRect">
          <a:avLst>
            <a:gd name="adj" fmla="val 10000"/>
          </a:avLst>
        </a:prstGeom>
      </dgm:spPr>
    </dgm:pt>
    <dgm:pt modelId="{167221AB-3A60-431C-ACF1-5B90B6537F6A}" type="pres">
      <dgm:prSet presAssocID="{C5881EB9-97A6-4458-99B5-739C978621DA}" presName="sibTrans" presStyleLbl="bgSibTrans2D1" presStyleIdx="4" presStyleCnt="9"/>
      <dgm:spPr/>
    </dgm:pt>
    <dgm:pt modelId="{40DA432D-61B4-434B-BBE8-BB735F414DC4}" type="pres">
      <dgm:prSet presAssocID="{8E4D7584-C35A-4373-A9B1-3DBFE2E00A29}" presName="compNode" presStyleCnt="0"/>
      <dgm:spPr/>
    </dgm:pt>
    <dgm:pt modelId="{E995E84A-A547-445B-B9AA-826A1524391C}" type="pres">
      <dgm:prSet presAssocID="{8E4D7584-C35A-4373-A9B1-3DBFE2E00A29}" presName="dummyConnPt" presStyleCnt="0"/>
      <dgm:spPr/>
    </dgm:pt>
    <dgm:pt modelId="{AA06328A-23AD-4E53-917B-AA143FF6CFF9}" type="pres">
      <dgm:prSet presAssocID="{8E4D7584-C35A-4373-A9B1-3DBFE2E00A29}" presName="node" presStyleLbl="node1" presStyleIdx="5" presStyleCnt="10" custScaleX="121788">
        <dgm:presLayoutVars>
          <dgm:bulletEnabled val="1"/>
        </dgm:presLayoutVars>
      </dgm:prSet>
      <dgm:spPr>
        <a:xfrm>
          <a:off x="3923364" y="2451632"/>
          <a:ext cx="1634156" cy="980493"/>
        </a:xfrm>
        <a:prstGeom prst="roundRect">
          <a:avLst>
            <a:gd name="adj" fmla="val 10000"/>
          </a:avLst>
        </a:prstGeom>
      </dgm:spPr>
    </dgm:pt>
    <dgm:pt modelId="{D7AE06A5-3D92-4D53-BA58-AA806236E6E5}" type="pres">
      <dgm:prSet presAssocID="{3FE1F95B-DA37-4581-AA1A-46E508F63702}" presName="sibTrans" presStyleLbl="bgSibTrans2D1" presStyleIdx="5" presStyleCnt="9"/>
      <dgm:spPr/>
    </dgm:pt>
    <dgm:pt modelId="{F2FE64D1-FD9E-4938-9C67-ACF12541197D}" type="pres">
      <dgm:prSet presAssocID="{C48BF71C-BC20-4BA4-944F-E304AC194942}" presName="compNode" presStyleCnt="0"/>
      <dgm:spPr/>
    </dgm:pt>
    <dgm:pt modelId="{F836F39A-203B-4B27-B8F3-291D18FEC2F4}" type="pres">
      <dgm:prSet presAssocID="{C48BF71C-BC20-4BA4-944F-E304AC194942}" presName="dummyConnPt" presStyleCnt="0"/>
      <dgm:spPr/>
    </dgm:pt>
    <dgm:pt modelId="{0BEAEE94-6217-41F8-BE08-A4C712FC17EC}" type="pres">
      <dgm:prSet presAssocID="{C48BF71C-BC20-4BA4-944F-E304AC194942}" presName="node" presStyleLbl="node1" presStyleIdx="6" presStyleCnt="10" custScaleX="121788">
        <dgm:presLayoutVars>
          <dgm:bulletEnabled val="1"/>
        </dgm:presLayoutVars>
      </dgm:prSet>
      <dgm:spPr>
        <a:xfrm>
          <a:off x="3923364" y="1226015"/>
          <a:ext cx="1634156" cy="980493"/>
        </a:xfrm>
        <a:prstGeom prst="roundRect">
          <a:avLst>
            <a:gd name="adj" fmla="val 10000"/>
          </a:avLst>
        </a:prstGeom>
      </dgm:spPr>
    </dgm:pt>
    <dgm:pt modelId="{A497F38B-45E8-48A6-963A-CDCC9B156E3A}" type="pres">
      <dgm:prSet presAssocID="{8ED70409-3A50-4062-A12E-B51DE1218FBE}" presName="sibTrans" presStyleLbl="bgSibTrans2D1" presStyleIdx="6" presStyleCnt="9"/>
      <dgm:spPr/>
    </dgm:pt>
    <dgm:pt modelId="{E7ABABE0-9E2E-4957-BBD6-CB73E0C09300}" type="pres">
      <dgm:prSet presAssocID="{D9404755-E3AD-44FA-81E2-EC6982F3BB0C}" presName="compNode" presStyleCnt="0"/>
      <dgm:spPr/>
    </dgm:pt>
    <dgm:pt modelId="{E0ED3B87-34A7-4F3B-BB21-4CF657567C37}" type="pres">
      <dgm:prSet presAssocID="{D9404755-E3AD-44FA-81E2-EC6982F3BB0C}" presName="dummyConnPt" presStyleCnt="0"/>
      <dgm:spPr/>
    </dgm:pt>
    <dgm:pt modelId="{C238094A-7912-461E-9656-38FD644EFF99}" type="pres">
      <dgm:prSet presAssocID="{D9404755-E3AD-44FA-81E2-EC6982F3BB0C}" presName="node" presStyleLbl="node1" presStyleIdx="7" presStyleCnt="10" custScaleX="121788">
        <dgm:presLayoutVars>
          <dgm:bulletEnabled val="1"/>
        </dgm:presLayoutVars>
      </dgm:prSet>
      <dgm:spPr>
        <a:xfrm>
          <a:off x="3923364" y="398"/>
          <a:ext cx="1634156" cy="980493"/>
        </a:xfrm>
        <a:prstGeom prst="roundRect">
          <a:avLst>
            <a:gd name="adj" fmla="val 10000"/>
          </a:avLst>
        </a:prstGeom>
      </dgm:spPr>
    </dgm:pt>
    <dgm:pt modelId="{D758C8AD-0683-4D78-A81C-BB89E555DE81}" type="pres">
      <dgm:prSet presAssocID="{43DA43A3-9580-48AE-9313-C5E692AC0D26}" presName="sibTrans" presStyleLbl="bgSibTrans2D1" presStyleIdx="7" presStyleCnt="9"/>
      <dgm:spPr/>
    </dgm:pt>
    <dgm:pt modelId="{B7B33495-2103-4C8E-8C9C-5866B09DC485}" type="pres">
      <dgm:prSet presAssocID="{EB1AA3DF-C8F0-42D9-BD93-FC42791EA68F}" presName="compNode" presStyleCnt="0"/>
      <dgm:spPr/>
    </dgm:pt>
    <dgm:pt modelId="{3C349BAD-35DC-4244-BE61-0BD902B46A24}" type="pres">
      <dgm:prSet presAssocID="{EB1AA3DF-C8F0-42D9-BD93-FC42791EA68F}" presName="dummyConnPt" presStyleCnt="0"/>
      <dgm:spPr/>
    </dgm:pt>
    <dgm:pt modelId="{B9E6AA16-91D0-4996-8CF1-93234F66B8D7}" type="pres">
      <dgm:prSet presAssocID="{EB1AA3DF-C8F0-42D9-BD93-FC42791EA68F}" presName="node" presStyleLbl="node1" presStyleIdx="8" presStyleCnt="10" custScaleX="121788">
        <dgm:presLayoutVars>
          <dgm:bulletEnabled val="1"/>
        </dgm:presLayoutVars>
      </dgm:prSet>
      <dgm:spPr>
        <a:xfrm>
          <a:off x="6096792" y="398"/>
          <a:ext cx="1634156" cy="980493"/>
        </a:xfrm>
        <a:prstGeom prst="roundRect">
          <a:avLst>
            <a:gd name="adj" fmla="val 10000"/>
          </a:avLst>
        </a:prstGeom>
      </dgm:spPr>
    </dgm:pt>
    <dgm:pt modelId="{88B5C953-7CC9-45BF-B01B-26AF2529DD27}" type="pres">
      <dgm:prSet presAssocID="{D147EB17-CB27-474E-BA1D-CEA1FA3B1C22}" presName="sibTrans" presStyleLbl="bgSibTrans2D1" presStyleIdx="8" presStyleCnt="9"/>
      <dgm:spPr/>
    </dgm:pt>
    <dgm:pt modelId="{19625DE6-0D2A-42F2-918B-88576B120FF0}" type="pres">
      <dgm:prSet presAssocID="{B97C28B3-A9E4-4F1B-A709-D094892C8962}" presName="compNode" presStyleCnt="0"/>
      <dgm:spPr/>
    </dgm:pt>
    <dgm:pt modelId="{B7279AF2-1494-479D-9BBB-CA2DA036E6F9}" type="pres">
      <dgm:prSet presAssocID="{B97C28B3-A9E4-4F1B-A709-D094892C8962}" presName="dummyConnPt" presStyleCnt="0"/>
      <dgm:spPr/>
    </dgm:pt>
    <dgm:pt modelId="{9F01AFE8-911D-48E7-B47B-AD6FCBFF65A7}" type="pres">
      <dgm:prSet presAssocID="{B97C28B3-A9E4-4F1B-A709-D094892C8962}" presName="node" presStyleLbl="node1" presStyleIdx="9" presStyleCnt="10" custScaleX="121788">
        <dgm:presLayoutVars>
          <dgm:bulletEnabled val="1"/>
        </dgm:presLayoutVars>
      </dgm:prSet>
      <dgm:spPr>
        <a:xfrm>
          <a:off x="6096792" y="1226015"/>
          <a:ext cx="1634156" cy="980493"/>
        </a:xfrm>
        <a:prstGeom prst="roundRect">
          <a:avLst>
            <a:gd name="adj" fmla="val 10000"/>
          </a:avLst>
        </a:prstGeom>
      </dgm:spPr>
    </dgm:pt>
  </dgm:ptLst>
  <dgm:cxnLst>
    <dgm:cxn modelId="{2BC9C014-1FC1-4757-A556-EE79E49FAC35}" type="presOf" srcId="{8E4D7584-C35A-4373-A9B1-3DBFE2E00A29}" destId="{AA06328A-23AD-4E53-917B-AA143FF6CFF9}" srcOrd="0" destOrd="0" presId="urn:microsoft.com/office/officeart/2005/8/layout/bProcess4"/>
    <dgm:cxn modelId="{EF98E914-1572-4F5E-B18B-17DE79DFB030}" type="presOf" srcId="{C9C8D9DA-C3A1-44E0-A1B2-36819878E3B7}" destId="{C50D929D-F9DA-4170-BDB3-35E5BBBB8495}" srcOrd="0" destOrd="0" presId="urn:microsoft.com/office/officeart/2005/8/layout/bProcess4"/>
    <dgm:cxn modelId="{4EE1A017-A269-431F-A624-56E770BD18C4}" type="presOf" srcId="{5B8BD5C5-5C81-49C7-8119-F49F017B6BC3}" destId="{485EEC85-C784-4EC4-A02D-445510C3099A}" srcOrd="0" destOrd="0" presId="urn:microsoft.com/office/officeart/2005/8/layout/bProcess4"/>
    <dgm:cxn modelId="{ED23E617-A35E-4D84-A6E6-64E8DC0BFAB9}" srcId="{C9C8D9DA-C3A1-44E0-A1B2-36819878E3B7}" destId="{20096F77-9B11-4C27-A923-410FE4814F08}" srcOrd="1" destOrd="0" parTransId="{5E00502C-AC20-4B83-9ADD-329A95845322}" sibTransId="{A7FD7DCF-9513-42BA-8ADA-367E724267BD}"/>
    <dgm:cxn modelId="{C8B75D24-C09E-4EA0-9EE0-E95013DAC2C4}" type="presOf" srcId="{D147EB17-CB27-474E-BA1D-CEA1FA3B1C22}" destId="{88B5C953-7CC9-45BF-B01B-26AF2529DD27}" srcOrd="0" destOrd="0" presId="urn:microsoft.com/office/officeart/2005/8/layout/bProcess4"/>
    <dgm:cxn modelId="{C0ACB12E-9190-4FA5-98CE-78A03550820A}" srcId="{C9C8D9DA-C3A1-44E0-A1B2-36819878E3B7}" destId="{EE399AAF-9E3E-4B07-8CB4-E0FBD15C75D0}" srcOrd="4" destOrd="0" parTransId="{10D89E4B-B1C5-4788-A038-7C2887529E77}" sibTransId="{C5881EB9-97A6-4458-99B5-739C978621DA}"/>
    <dgm:cxn modelId="{B2FB2C41-6E36-4CBF-A1D8-2B0C82AA4EA4}" type="presOf" srcId="{53AD0451-55F2-4FEA-811E-35C4AC62FE00}" destId="{49B8E198-431E-4A88-B97D-687E18312996}" srcOrd="0" destOrd="0" presId="urn:microsoft.com/office/officeart/2005/8/layout/bProcess4"/>
    <dgm:cxn modelId="{DACBE949-3B41-49FA-A5F6-164F4FFAFE29}" type="presOf" srcId="{D9404755-E3AD-44FA-81E2-EC6982F3BB0C}" destId="{C238094A-7912-461E-9656-38FD644EFF99}" srcOrd="0" destOrd="0" presId="urn:microsoft.com/office/officeart/2005/8/layout/bProcess4"/>
    <dgm:cxn modelId="{2CE3A355-4A40-4002-9252-F595CFCF2174}" type="presOf" srcId="{8ED70409-3A50-4062-A12E-B51DE1218FBE}" destId="{A497F38B-45E8-48A6-963A-CDCC9B156E3A}" srcOrd="0" destOrd="0" presId="urn:microsoft.com/office/officeart/2005/8/layout/bProcess4"/>
    <dgm:cxn modelId="{C43B1F61-39DC-48C0-8D3F-5CE4EC789B99}" type="presOf" srcId="{EE399AAF-9E3E-4B07-8CB4-E0FBD15C75D0}" destId="{CF9FC61F-A615-4342-8958-4D236E1D5DD8}" srcOrd="0" destOrd="0" presId="urn:microsoft.com/office/officeart/2005/8/layout/bProcess4"/>
    <dgm:cxn modelId="{744AA161-176E-4A0C-B112-D5DC14C45332}" type="presOf" srcId="{CA10A505-D74F-4B07-B5C8-EC95D2E4F167}" destId="{500CB29E-BE01-4329-B138-C61DD6D81136}" srcOrd="0" destOrd="0" presId="urn:microsoft.com/office/officeart/2005/8/layout/bProcess4"/>
    <dgm:cxn modelId="{6321FA61-F839-4335-9939-EF873F6D9BF1}" type="presOf" srcId="{3FE1F95B-DA37-4581-AA1A-46E508F63702}" destId="{D7AE06A5-3D92-4D53-BA58-AA806236E6E5}" srcOrd="0" destOrd="0" presId="urn:microsoft.com/office/officeart/2005/8/layout/bProcess4"/>
    <dgm:cxn modelId="{767B6362-FBFC-4B31-9F5C-9BA9DA7288C8}" srcId="{C9C8D9DA-C3A1-44E0-A1B2-36819878E3B7}" destId="{8E4D7584-C35A-4373-A9B1-3DBFE2E00A29}" srcOrd="5" destOrd="0" parTransId="{9414B6B7-813E-449D-B36C-DAA5E4866542}" sibTransId="{3FE1F95B-DA37-4581-AA1A-46E508F63702}"/>
    <dgm:cxn modelId="{2A003764-A5C7-4E7B-B8D3-BD9BBE2A03E0}" type="presOf" srcId="{2FF45E81-921B-4F60-A60B-B3585A40B785}" destId="{447526A6-FA4D-4F6D-B7CA-4B013065327F}" srcOrd="0" destOrd="0" presId="urn:microsoft.com/office/officeart/2005/8/layout/bProcess4"/>
    <dgm:cxn modelId="{948BF364-D278-4B50-8908-CE283827A631}" srcId="{C9C8D9DA-C3A1-44E0-A1B2-36819878E3B7}" destId="{EB1AA3DF-C8F0-42D9-BD93-FC42791EA68F}" srcOrd="8" destOrd="0" parTransId="{1477F31F-9819-4B0C-9DF5-56FAB6D8A056}" sibTransId="{D147EB17-CB27-474E-BA1D-CEA1FA3B1C22}"/>
    <dgm:cxn modelId="{7C54BC68-DC9A-4377-A0BD-B3C6E2C5E1CE}" type="presOf" srcId="{EB1AA3DF-C8F0-42D9-BD93-FC42791EA68F}" destId="{B9E6AA16-91D0-4996-8CF1-93234F66B8D7}" srcOrd="0" destOrd="0" presId="urn:microsoft.com/office/officeart/2005/8/layout/bProcess4"/>
    <dgm:cxn modelId="{7897C46C-0BE2-4BA3-AA0A-2466680239EC}" srcId="{C9C8D9DA-C3A1-44E0-A1B2-36819878E3B7}" destId="{B97C28B3-A9E4-4F1B-A709-D094892C8962}" srcOrd="9" destOrd="0" parTransId="{2B4C2904-07DF-4AE5-9AFC-B3E3E0E97827}" sibTransId="{4C91D28B-9040-4E02-B696-B2A268662E8F}"/>
    <dgm:cxn modelId="{C38D4872-12E1-4BA5-9CC8-832C90C18393}" type="presOf" srcId="{20096F77-9B11-4C27-A923-410FE4814F08}" destId="{21724FC0-3B70-476B-9AA6-6ED8015003FB}" srcOrd="0" destOrd="0" presId="urn:microsoft.com/office/officeart/2005/8/layout/bProcess4"/>
    <dgm:cxn modelId="{7AD3A985-4904-46E0-9830-A9F7E51A01AF}" type="presOf" srcId="{C5881EB9-97A6-4458-99B5-739C978621DA}" destId="{167221AB-3A60-431C-ACF1-5B90B6537F6A}" srcOrd="0" destOrd="0" presId="urn:microsoft.com/office/officeart/2005/8/layout/bProcess4"/>
    <dgm:cxn modelId="{906CB28B-C824-4857-8B39-3CC95C57032D}" type="presOf" srcId="{B97C28B3-A9E4-4F1B-A709-D094892C8962}" destId="{9F01AFE8-911D-48E7-B47B-AD6FCBFF65A7}" srcOrd="0" destOrd="0" presId="urn:microsoft.com/office/officeart/2005/8/layout/bProcess4"/>
    <dgm:cxn modelId="{37E4538D-4148-4C91-86EA-E1BA8357F3C1}" type="presOf" srcId="{2E68C0CE-816C-4F2F-9762-1546EACB1CAB}" destId="{0C7596BF-FFAC-43A5-B2EF-FC66D8DEA75B}" srcOrd="0" destOrd="0" presId="urn:microsoft.com/office/officeart/2005/8/layout/bProcess4"/>
    <dgm:cxn modelId="{C48D3291-F223-4233-9446-36C83E06F1CF}" type="presOf" srcId="{A7FD7DCF-9513-42BA-8ADA-367E724267BD}" destId="{67C0D0AB-39DF-4256-8E28-74450EEF5BBE}" srcOrd="0" destOrd="0" presId="urn:microsoft.com/office/officeart/2005/8/layout/bProcess4"/>
    <dgm:cxn modelId="{56196092-738B-4552-8897-94A5DA53A14C}" srcId="{C9C8D9DA-C3A1-44E0-A1B2-36819878E3B7}" destId="{D9404755-E3AD-44FA-81E2-EC6982F3BB0C}" srcOrd="7" destOrd="0" parTransId="{DC2236EC-7481-4CF0-83F4-13B32329EBF7}" sibTransId="{43DA43A3-9580-48AE-9313-C5E692AC0D26}"/>
    <dgm:cxn modelId="{97A00096-1E86-467E-9443-0830AD3A4AB2}" srcId="{C9C8D9DA-C3A1-44E0-A1B2-36819878E3B7}" destId="{2FF45E81-921B-4F60-A60B-B3585A40B785}" srcOrd="2" destOrd="0" parTransId="{674BF6E3-0F4D-4D02-AA38-F1E66915E65B}" sibTransId="{53AD0451-55F2-4FEA-811E-35C4AC62FE00}"/>
    <dgm:cxn modelId="{0CFE789E-258D-4E23-A1B9-54CAF079401B}" srcId="{C9C8D9DA-C3A1-44E0-A1B2-36819878E3B7}" destId="{C48BF71C-BC20-4BA4-944F-E304AC194942}" srcOrd="6" destOrd="0" parTransId="{B620C9AA-C628-4E22-93D3-51A30DA79AFB}" sibTransId="{8ED70409-3A50-4062-A12E-B51DE1218FBE}"/>
    <dgm:cxn modelId="{546EF9A5-08B5-4FD2-807F-EE81E3DF5690}" type="presOf" srcId="{35D4B766-5FFF-438A-B292-1EA7DDBD3A86}" destId="{7EECE53A-56C2-49BB-8CDF-897B7C53C9AD}" srcOrd="0" destOrd="0" presId="urn:microsoft.com/office/officeart/2005/8/layout/bProcess4"/>
    <dgm:cxn modelId="{B20C0DA8-552E-4C92-AA9E-4164661D6CA9}" srcId="{C9C8D9DA-C3A1-44E0-A1B2-36819878E3B7}" destId="{35D4B766-5FFF-438A-B292-1EA7DDBD3A86}" srcOrd="0" destOrd="0" parTransId="{6C4ED614-7CFC-4B66-8650-EC5E1F9F40E9}" sibTransId="{5B8BD5C5-5C81-49C7-8119-F49F017B6BC3}"/>
    <dgm:cxn modelId="{D9E64ADD-A59E-4970-92A4-F28E8E2E57F0}" type="presOf" srcId="{43DA43A3-9580-48AE-9313-C5E692AC0D26}" destId="{D758C8AD-0683-4D78-A81C-BB89E555DE81}" srcOrd="0" destOrd="0" presId="urn:microsoft.com/office/officeart/2005/8/layout/bProcess4"/>
    <dgm:cxn modelId="{2DDA1FEB-68A6-42F5-9FD4-CF0EDF08A462}" srcId="{C9C8D9DA-C3A1-44E0-A1B2-36819878E3B7}" destId="{CA10A505-D74F-4B07-B5C8-EC95D2E4F167}" srcOrd="3" destOrd="0" parTransId="{C32CD497-B747-49F1-80A7-D599F6CA194E}" sibTransId="{2E68C0CE-816C-4F2F-9762-1546EACB1CAB}"/>
    <dgm:cxn modelId="{F08904FD-5CC3-417C-A522-C6691F032A46}" type="presOf" srcId="{C48BF71C-BC20-4BA4-944F-E304AC194942}" destId="{0BEAEE94-6217-41F8-BE08-A4C712FC17EC}" srcOrd="0" destOrd="0" presId="urn:microsoft.com/office/officeart/2005/8/layout/bProcess4"/>
    <dgm:cxn modelId="{F23FAEC9-F9F1-46C8-A3B5-A97F75BF304D}" type="presParOf" srcId="{C50D929D-F9DA-4170-BDB3-35E5BBBB8495}" destId="{F4A55736-1140-4087-92EA-3D7422FFC94B}" srcOrd="0" destOrd="0" presId="urn:microsoft.com/office/officeart/2005/8/layout/bProcess4"/>
    <dgm:cxn modelId="{2AC42377-B8C4-4BF7-AEC0-327C21F77DE8}" type="presParOf" srcId="{F4A55736-1140-4087-92EA-3D7422FFC94B}" destId="{3BF5373F-9195-4FDA-A7DF-546E6ADF847F}" srcOrd="0" destOrd="0" presId="urn:microsoft.com/office/officeart/2005/8/layout/bProcess4"/>
    <dgm:cxn modelId="{B0046635-47EC-4D1B-A274-35535CB57744}" type="presParOf" srcId="{F4A55736-1140-4087-92EA-3D7422FFC94B}" destId="{7EECE53A-56C2-49BB-8CDF-897B7C53C9AD}" srcOrd="1" destOrd="0" presId="urn:microsoft.com/office/officeart/2005/8/layout/bProcess4"/>
    <dgm:cxn modelId="{E59CDACB-0067-460B-80CE-B7DC74E102CF}" type="presParOf" srcId="{C50D929D-F9DA-4170-BDB3-35E5BBBB8495}" destId="{485EEC85-C784-4EC4-A02D-445510C3099A}" srcOrd="1" destOrd="0" presId="urn:microsoft.com/office/officeart/2005/8/layout/bProcess4"/>
    <dgm:cxn modelId="{39184162-F021-4CA7-93D3-F11A7047A581}" type="presParOf" srcId="{C50D929D-F9DA-4170-BDB3-35E5BBBB8495}" destId="{4EA94BA5-876B-43FD-8FFF-8A1A11E8DCEB}" srcOrd="2" destOrd="0" presId="urn:microsoft.com/office/officeart/2005/8/layout/bProcess4"/>
    <dgm:cxn modelId="{22EB0432-BB9B-4FE6-B925-FE595D2EB15C}" type="presParOf" srcId="{4EA94BA5-876B-43FD-8FFF-8A1A11E8DCEB}" destId="{5673019E-851E-446A-8FB1-9474D9CBB02F}" srcOrd="0" destOrd="0" presId="urn:microsoft.com/office/officeart/2005/8/layout/bProcess4"/>
    <dgm:cxn modelId="{25850F13-39F6-4F70-BC17-FBA1A23A8F34}" type="presParOf" srcId="{4EA94BA5-876B-43FD-8FFF-8A1A11E8DCEB}" destId="{21724FC0-3B70-476B-9AA6-6ED8015003FB}" srcOrd="1" destOrd="0" presId="urn:microsoft.com/office/officeart/2005/8/layout/bProcess4"/>
    <dgm:cxn modelId="{0F4DE745-7630-4F07-B7ED-D07590F40669}" type="presParOf" srcId="{C50D929D-F9DA-4170-BDB3-35E5BBBB8495}" destId="{67C0D0AB-39DF-4256-8E28-74450EEF5BBE}" srcOrd="3" destOrd="0" presId="urn:microsoft.com/office/officeart/2005/8/layout/bProcess4"/>
    <dgm:cxn modelId="{FBF5C6AC-F908-43D9-ACB3-A2A28BFAAE50}" type="presParOf" srcId="{C50D929D-F9DA-4170-BDB3-35E5BBBB8495}" destId="{DCC3E7AA-121F-4B5E-A361-2CD3700C7457}" srcOrd="4" destOrd="0" presId="urn:microsoft.com/office/officeart/2005/8/layout/bProcess4"/>
    <dgm:cxn modelId="{66B8DC04-997C-4271-97AD-002D87C95357}" type="presParOf" srcId="{DCC3E7AA-121F-4B5E-A361-2CD3700C7457}" destId="{74825B53-F54E-4FE2-B8D9-308C967ECD4A}" srcOrd="0" destOrd="0" presId="urn:microsoft.com/office/officeart/2005/8/layout/bProcess4"/>
    <dgm:cxn modelId="{DBA45781-F3AA-449C-98C1-FDF0B9F6488E}" type="presParOf" srcId="{DCC3E7AA-121F-4B5E-A361-2CD3700C7457}" destId="{447526A6-FA4D-4F6D-B7CA-4B013065327F}" srcOrd="1" destOrd="0" presId="urn:microsoft.com/office/officeart/2005/8/layout/bProcess4"/>
    <dgm:cxn modelId="{4B366CDC-664D-4DC8-8A0F-83D9A908B7F5}" type="presParOf" srcId="{C50D929D-F9DA-4170-BDB3-35E5BBBB8495}" destId="{49B8E198-431E-4A88-B97D-687E18312996}" srcOrd="5" destOrd="0" presId="urn:microsoft.com/office/officeart/2005/8/layout/bProcess4"/>
    <dgm:cxn modelId="{A6122387-7104-4B71-ABCC-8C09EDA87613}" type="presParOf" srcId="{C50D929D-F9DA-4170-BDB3-35E5BBBB8495}" destId="{94A52BFA-5A78-4D4F-93BE-DE9128255B73}" srcOrd="6" destOrd="0" presId="urn:microsoft.com/office/officeart/2005/8/layout/bProcess4"/>
    <dgm:cxn modelId="{7C97457F-DD1A-4DB7-BE40-DC986FF0052E}" type="presParOf" srcId="{94A52BFA-5A78-4D4F-93BE-DE9128255B73}" destId="{06DE7D2E-D13A-4319-B428-30A40E4716F9}" srcOrd="0" destOrd="0" presId="urn:microsoft.com/office/officeart/2005/8/layout/bProcess4"/>
    <dgm:cxn modelId="{E1E9CEEE-F00D-48D9-9224-0A0170F7D6DE}" type="presParOf" srcId="{94A52BFA-5A78-4D4F-93BE-DE9128255B73}" destId="{500CB29E-BE01-4329-B138-C61DD6D81136}" srcOrd="1" destOrd="0" presId="urn:microsoft.com/office/officeart/2005/8/layout/bProcess4"/>
    <dgm:cxn modelId="{4DCB4017-3D70-4C04-8004-09F069305743}" type="presParOf" srcId="{C50D929D-F9DA-4170-BDB3-35E5BBBB8495}" destId="{0C7596BF-FFAC-43A5-B2EF-FC66D8DEA75B}" srcOrd="7" destOrd="0" presId="urn:microsoft.com/office/officeart/2005/8/layout/bProcess4"/>
    <dgm:cxn modelId="{86F26A2E-1A65-40DE-AA91-8D9ADECDA033}" type="presParOf" srcId="{C50D929D-F9DA-4170-BDB3-35E5BBBB8495}" destId="{0708ADD7-81DE-4083-BF06-E47C63EFDCF6}" srcOrd="8" destOrd="0" presId="urn:microsoft.com/office/officeart/2005/8/layout/bProcess4"/>
    <dgm:cxn modelId="{855AC3E7-E989-4B6F-88CB-6388AFF3277D}" type="presParOf" srcId="{0708ADD7-81DE-4083-BF06-E47C63EFDCF6}" destId="{3A1F9E58-6F41-4BE9-B62A-60050F40297A}" srcOrd="0" destOrd="0" presId="urn:microsoft.com/office/officeart/2005/8/layout/bProcess4"/>
    <dgm:cxn modelId="{935FDB1D-AF8E-46B9-89DD-39886104AF89}" type="presParOf" srcId="{0708ADD7-81DE-4083-BF06-E47C63EFDCF6}" destId="{CF9FC61F-A615-4342-8958-4D236E1D5DD8}" srcOrd="1" destOrd="0" presId="urn:microsoft.com/office/officeart/2005/8/layout/bProcess4"/>
    <dgm:cxn modelId="{0D7C6336-A8DD-417F-8C7D-A771B3B2B5DF}" type="presParOf" srcId="{C50D929D-F9DA-4170-BDB3-35E5BBBB8495}" destId="{167221AB-3A60-431C-ACF1-5B90B6537F6A}" srcOrd="9" destOrd="0" presId="urn:microsoft.com/office/officeart/2005/8/layout/bProcess4"/>
    <dgm:cxn modelId="{01BE5FDF-1B8D-4CA5-AFF3-6CE6DB045B87}" type="presParOf" srcId="{C50D929D-F9DA-4170-BDB3-35E5BBBB8495}" destId="{40DA432D-61B4-434B-BBE8-BB735F414DC4}" srcOrd="10" destOrd="0" presId="urn:microsoft.com/office/officeart/2005/8/layout/bProcess4"/>
    <dgm:cxn modelId="{2135C7D9-8086-410E-ACF8-92D0A3AA81EF}" type="presParOf" srcId="{40DA432D-61B4-434B-BBE8-BB735F414DC4}" destId="{E995E84A-A547-445B-B9AA-826A1524391C}" srcOrd="0" destOrd="0" presId="urn:microsoft.com/office/officeart/2005/8/layout/bProcess4"/>
    <dgm:cxn modelId="{13A95CEE-05AE-4676-A832-453B52F89E75}" type="presParOf" srcId="{40DA432D-61B4-434B-BBE8-BB735F414DC4}" destId="{AA06328A-23AD-4E53-917B-AA143FF6CFF9}" srcOrd="1" destOrd="0" presId="urn:microsoft.com/office/officeart/2005/8/layout/bProcess4"/>
    <dgm:cxn modelId="{EC15653D-7560-4FD6-AA7A-9ECEF63740DB}" type="presParOf" srcId="{C50D929D-F9DA-4170-BDB3-35E5BBBB8495}" destId="{D7AE06A5-3D92-4D53-BA58-AA806236E6E5}" srcOrd="11" destOrd="0" presId="urn:microsoft.com/office/officeart/2005/8/layout/bProcess4"/>
    <dgm:cxn modelId="{76F52DD1-BD42-4468-8FC2-038786344203}" type="presParOf" srcId="{C50D929D-F9DA-4170-BDB3-35E5BBBB8495}" destId="{F2FE64D1-FD9E-4938-9C67-ACF12541197D}" srcOrd="12" destOrd="0" presId="urn:microsoft.com/office/officeart/2005/8/layout/bProcess4"/>
    <dgm:cxn modelId="{F8B7E3C7-7201-4B1B-AE8B-A51E0B846092}" type="presParOf" srcId="{F2FE64D1-FD9E-4938-9C67-ACF12541197D}" destId="{F836F39A-203B-4B27-B8F3-291D18FEC2F4}" srcOrd="0" destOrd="0" presId="urn:microsoft.com/office/officeart/2005/8/layout/bProcess4"/>
    <dgm:cxn modelId="{8CDEC952-5589-469D-A889-15C3B583C26F}" type="presParOf" srcId="{F2FE64D1-FD9E-4938-9C67-ACF12541197D}" destId="{0BEAEE94-6217-41F8-BE08-A4C712FC17EC}" srcOrd="1" destOrd="0" presId="urn:microsoft.com/office/officeart/2005/8/layout/bProcess4"/>
    <dgm:cxn modelId="{98DF10D1-2D93-471A-A37F-3AA06F8AD9E8}" type="presParOf" srcId="{C50D929D-F9DA-4170-BDB3-35E5BBBB8495}" destId="{A497F38B-45E8-48A6-963A-CDCC9B156E3A}" srcOrd="13" destOrd="0" presId="urn:microsoft.com/office/officeart/2005/8/layout/bProcess4"/>
    <dgm:cxn modelId="{16301113-1026-446E-91A5-DDEF20476100}" type="presParOf" srcId="{C50D929D-F9DA-4170-BDB3-35E5BBBB8495}" destId="{E7ABABE0-9E2E-4957-BBD6-CB73E0C09300}" srcOrd="14" destOrd="0" presId="urn:microsoft.com/office/officeart/2005/8/layout/bProcess4"/>
    <dgm:cxn modelId="{1581FCA8-64B1-4C72-A87D-039AC0A2FEDF}" type="presParOf" srcId="{E7ABABE0-9E2E-4957-BBD6-CB73E0C09300}" destId="{E0ED3B87-34A7-4F3B-BB21-4CF657567C37}" srcOrd="0" destOrd="0" presId="urn:microsoft.com/office/officeart/2005/8/layout/bProcess4"/>
    <dgm:cxn modelId="{8923E66A-080D-40F3-AA16-185B520E2827}" type="presParOf" srcId="{E7ABABE0-9E2E-4957-BBD6-CB73E0C09300}" destId="{C238094A-7912-461E-9656-38FD644EFF99}" srcOrd="1" destOrd="0" presId="urn:microsoft.com/office/officeart/2005/8/layout/bProcess4"/>
    <dgm:cxn modelId="{220B5B3A-86FA-4C26-B8EB-A886195342DF}" type="presParOf" srcId="{C50D929D-F9DA-4170-BDB3-35E5BBBB8495}" destId="{D758C8AD-0683-4D78-A81C-BB89E555DE81}" srcOrd="15" destOrd="0" presId="urn:microsoft.com/office/officeart/2005/8/layout/bProcess4"/>
    <dgm:cxn modelId="{94275776-4804-43E8-86E0-173E14D3B876}" type="presParOf" srcId="{C50D929D-F9DA-4170-BDB3-35E5BBBB8495}" destId="{B7B33495-2103-4C8E-8C9C-5866B09DC485}" srcOrd="16" destOrd="0" presId="urn:microsoft.com/office/officeart/2005/8/layout/bProcess4"/>
    <dgm:cxn modelId="{654D36FC-6DC1-4AE7-8480-9B49BC061237}" type="presParOf" srcId="{B7B33495-2103-4C8E-8C9C-5866B09DC485}" destId="{3C349BAD-35DC-4244-BE61-0BD902B46A24}" srcOrd="0" destOrd="0" presId="urn:microsoft.com/office/officeart/2005/8/layout/bProcess4"/>
    <dgm:cxn modelId="{FFB3B3E4-2A8C-462E-90BA-1982B16E2FA3}" type="presParOf" srcId="{B7B33495-2103-4C8E-8C9C-5866B09DC485}" destId="{B9E6AA16-91D0-4996-8CF1-93234F66B8D7}" srcOrd="1" destOrd="0" presId="urn:microsoft.com/office/officeart/2005/8/layout/bProcess4"/>
    <dgm:cxn modelId="{CF21EE73-53FA-46CF-BDD4-7584C8BD09E9}" type="presParOf" srcId="{C50D929D-F9DA-4170-BDB3-35E5BBBB8495}" destId="{88B5C953-7CC9-45BF-B01B-26AF2529DD27}" srcOrd="17" destOrd="0" presId="urn:microsoft.com/office/officeart/2005/8/layout/bProcess4"/>
    <dgm:cxn modelId="{41467403-B254-4A04-AB49-D1CCE595D56E}" type="presParOf" srcId="{C50D929D-F9DA-4170-BDB3-35E5BBBB8495}" destId="{19625DE6-0D2A-42F2-918B-88576B120FF0}" srcOrd="18" destOrd="0" presId="urn:microsoft.com/office/officeart/2005/8/layout/bProcess4"/>
    <dgm:cxn modelId="{B6F84B86-6242-4E31-A259-B3D0360D5CC7}" type="presParOf" srcId="{19625DE6-0D2A-42F2-918B-88576B120FF0}" destId="{B7279AF2-1494-479D-9BBB-CA2DA036E6F9}" srcOrd="0" destOrd="0" presId="urn:microsoft.com/office/officeart/2005/8/layout/bProcess4"/>
    <dgm:cxn modelId="{A5EDA28B-2BC6-4B51-9206-DF67A35DD0D7}" type="presParOf" srcId="{19625DE6-0D2A-42F2-918B-88576B120FF0}" destId="{9F01AFE8-911D-48E7-B47B-AD6FCBFF65A7}"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5EEC85-C784-4EC4-A02D-445510C3099A}">
      <dsp:nvSpPr>
        <dsp:cNvPr id="0" name=""/>
        <dsp:cNvSpPr/>
      </dsp:nvSpPr>
      <dsp:spPr>
        <a:xfrm rot="5400000">
          <a:off x="1114113" y="779724"/>
          <a:ext cx="1219412" cy="147074"/>
        </a:xfrm>
        <a:prstGeom prst="rect">
          <a:avLst/>
        </a:prstGeom>
        <a:noFill/>
        <a:ln>
          <a:noFill/>
        </a:ln>
        <a:effectLst/>
      </dsp:spPr>
      <dsp:style>
        <a:lnRef idx="0">
          <a:scrgbClr r="0" g="0" b="0"/>
        </a:lnRef>
        <a:fillRef idx="1">
          <a:scrgbClr r="0" g="0" b="0"/>
        </a:fillRef>
        <a:effectRef idx="0">
          <a:scrgbClr r="0" g="0" b="0"/>
        </a:effectRef>
        <a:fontRef idx="minor">
          <a:schemeClr val="lt1"/>
        </a:fontRef>
      </dsp:style>
    </dsp:sp>
    <dsp:sp modelId="{7EECE53A-56C2-49BB-8CDF-897B7C53C9AD}">
      <dsp:nvSpPr>
        <dsp:cNvPr id="0" name=""/>
        <dsp:cNvSpPr/>
      </dsp:nvSpPr>
      <dsp:spPr>
        <a:xfrm>
          <a:off x="1215861" y="398"/>
          <a:ext cx="1990206" cy="980493"/>
        </a:xfrm>
        <a:prstGeom prst="roundRect">
          <a:avLst>
            <a:gd name="adj" fmla="val 10000"/>
          </a:avLst>
        </a:prstGeom>
        <a:solidFill>
          <a:srgbClr val="0117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mj-lt"/>
            <a:buNone/>
          </a:pPr>
          <a:r>
            <a:rPr lang="en-GB" sz="1600" kern="1200" dirty="0">
              <a:solidFill>
                <a:schemeClr val="bg1"/>
              </a:solidFill>
              <a:latin typeface="Trebuchet MS" panose="020B0603020202020204" pitchFamily="34" charset="0"/>
              <a:cs typeface="Arial" panose="020B0604020202020204" pitchFamily="34" charset="0"/>
            </a:rPr>
            <a:t>Prioritisation and monitoring of innovation</a:t>
          </a:r>
          <a:endParaRPr lang="en-US" sz="1600" kern="1200" dirty="0">
            <a:solidFill>
              <a:schemeClr val="bg1"/>
            </a:solidFill>
            <a:latin typeface="Trebuchet MS" panose="020B0603020202020204" pitchFamily="34" charset="0"/>
          </a:endParaRPr>
        </a:p>
      </dsp:txBody>
      <dsp:txXfrm>
        <a:off x="1244579" y="29116"/>
        <a:ext cx="1932770" cy="923057"/>
      </dsp:txXfrm>
    </dsp:sp>
    <dsp:sp modelId="{67C0D0AB-39DF-4256-8E28-74450EEF5BBE}">
      <dsp:nvSpPr>
        <dsp:cNvPr id="0" name=""/>
        <dsp:cNvSpPr/>
      </dsp:nvSpPr>
      <dsp:spPr>
        <a:xfrm rot="5400000">
          <a:off x="1114113" y="2005342"/>
          <a:ext cx="1219412" cy="147074"/>
        </a:xfrm>
        <a:prstGeom prst="rect">
          <a:avLst/>
        </a:prstGeom>
        <a:noFill/>
        <a:ln>
          <a:noFill/>
        </a:ln>
        <a:effectLst/>
      </dsp:spPr>
      <dsp:style>
        <a:lnRef idx="0">
          <a:scrgbClr r="0" g="0" b="0"/>
        </a:lnRef>
        <a:fillRef idx="1">
          <a:scrgbClr r="0" g="0" b="0"/>
        </a:fillRef>
        <a:effectRef idx="0">
          <a:scrgbClr r="0" g="0" b="0"/>
        </a:effectRef>
        <a:fontRef idx="minor">
          <a:schemeClr val="lt1"/>
        </a:fontRef>
      </dsp:style>
    </dsp:sp>
    <dsp:sp modelId="{21724FC0-3B70-476B-9AA6-6ED8015003FB}">
      <dsp:nvSpPr>
        <dsp:cNvPr id="0" name=""/>
        <dsp:cNvSpPr/>
      </dsp:nvSpPr>
      <dsp:spPr>
        <a:xfrm>
          <a:off x="1215861" y="1226015"/>
          <a:ext cx="1990206" cy="980493"/>
        </a:xfrm>
        <a:prstGeom prst="roundRect">
          <a:avLst>
            <a:gd name="adj" fmla="val 10000"/>
          </a:avLst>
        </a:prstGeom>
        <a:solidFill>
          <a:srgbClr val="0117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mj-lt"/>
            <a:buNone/>
          </a:pPr>
          <a:r>
            <a:rPr lang="en-GB" sz="1600" kern="1200" dirty="0">
              <a:solidFill>
                <a:schemeClr val="bg1"/>
              </a:solidFill>
              <a:latin typeface="Trebuchet MS" panose="020B0603020202020204" pitchFamily="34" charset="0"/>
              <a:cs typeface="Arial" panose="020B0604020202020204" pitchFamily="34" charset="0"/>
            </a:rPr>
            <a:t>Project and programme management</a:t>
          </a:r>
          <a:endParaRPr lang="en-US" sz="1600" kern="1200" dirty="0">
            <a:solidFill>
              <a:schemeClr val="bg1"/>
            </a:solidFill>
            <a:latin typeface="Trebuchet MS" panose="020B0603020202020204" pitchFamily="34" charset="0"/>
          </a:endParaRPr>
        </a:p>
      </dsp:txBody>
      <dsp:txXfrm>
        <a:off x="1244579" y="1254733"/>
        <a:ext cx="1932770" cy="923057"/>
      </dsp:txXfrm>
    </dsp:sp>
    <dsp:sp modelId="{49B8E198-431E-4A88-B97D-687E18312996}">
      <dsp:nvSpPr>
        <dsp:cNvPr id="0" name=""/>
        <dsp:cNvSpPr/>
      </dsp:nvSpPr>
      <dsp:spPr>
        <a:xfrm rot="5400000">
          <a:off x="1114113" y="3230959"/>
          <a:ext cx="1219412" cy="147074"/>
        </a:xfrm>
        <a:prstGeom prst="rect">
          <a:avLst/>
        </a:prstGeom>
        <a:noFill/>
        <a:ln>
          <a:noFill/>
        </a:ln>
        <a:effectLst/>
      </dsp:spPr>
      <dsp:style>
        <a:lnRef idx="0">
          <a:scrgbClr r="0" g="0" b="0"/>
        </a:lnRef>
        <a:fillRef idx="1">
          <a:scrgbClr r="0" g="0" b="0"/>
        </a:fillRef>
        <a:effectRef idx="0">
          <a:scrgbClr r="0" g="0" b="0"/>
        </a:effectRef>
        <a:fontRef idx="minor">
          <a:schemeClr val="lt1"/>
        </a:fontRef>
      </dsp:style>
    </dsp:sp>
    <dsp:sp modelId="{447526A6-FA4D-4F6D-B7CA-4B013065327F}">
      <dsp:nvSpPr>
        <dsp:cNvPr id="0" name=""/>
        <dsp:cNvSpPr/>
      </dsp:nvSpPr>
      <dsp:spPr>
        <a:xfrm>
          <a:off x="1215861" y="2451632"/>
          <a:ext cx="1990206" cy="980493"/>
        </a:xfrm>
        <a:prstGeom prst="roundRect">
          <a:avLst>
            <a:gd name="adj" fmla="val 10000"/>
          </a:avLst>
        </a:prstGeom>
        <a:solidFill>
          <a:srgbClr val="011757"/>
        </a:solidFill>
        <a:ln w="254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mj-lt"/>
            <a:buNone/>
          </a:pPr>
          <a:r>
            <a:rPr lang="en-GB" sz="1600" kern="1200" dirty="0">
              <a:solidFill>
                <a:prstClr val="white"/>
              </a:solidFill>
              <a:latin typeface="Trebuchet MS" panose="020B0603020202020204" pitchFamily="34" charset="0"/>
              <a:ea typeface="+mn-ea"/>
              <a:cs typeface="Arial" panose="020B0604020202020204" pitchFamily="34" charset="0"/>
            </a:rPr>
            <a:t>Clinically-led analytics and pathway redesign</a:t>
          </a:r>
          <a:endParaRPr lang="en-US" sz="1600" kern="1200" dirty="0">
            <a:solidFill>
              <a:prstClr val="white"/>
            </a:solidFill>
            <a:latin typeface="Trebuchet MS" panose="020B0603020202020204" pitchFamily="34" charset="0"/>
            <a:ea typeface="+mn-ea"/>
            <a:cs typeface="Arial" panose="020B0604020202020204" pitchFamily="34" charset="0"/>
          </a:endParaRPr>
        </a:p>
      </dsp:txBody>
      <dsp:txXfrm>
        <a:off x="1244579" y="2480350"/>
        <a:ext cx="1932770" cy="923057"/>
      </dsp:txXfrm>
    </dsp:sp>
    <dsp:sp modelId="{0C7596BF-FFAC-43A5-B2EF-FC66D8DEA75B}">
      <dsp:nvSpPr>
        <dsp:cNvPr id="0" name=""/>
        <dsp:cNvSpPr/>
      </dsp:nvSpPr>
      <dsp:spPr>
        <a:xfrm>
          <a:off x="1727598" y="3843768"/>
          <a:ext cx="2521921" cy="147074"/>
        </a:xfrm>
        <a:prstGeom prst="rect">
          <a:avLst/>
        </a:prstGeom>
        <a:noFill/>
        <a:ln>
          <a:noFill/>
        </a:ln>
        <a:effectLst/>
      </dsp:spPr>
      <dsp:style>
        <a:lnRef idx="0">
          <a:scrgbClr r="0" g="0" b="0"/>
        </a:lnRef>
        <a:fillRef idx="1">
          <a:scrgbClr r="0" g="0" b="0"/>
        </a:fillRef>
        <a:effectRef idx="0">
          <a:scrgbClr r="0" g="0" b="0"/>
        </a:effectRef>
        <a:fontRef idx="minor">
          <a:schemeClr val="lt1"/>
        </a:fontRef>
      </dsp:style>
    </dsp:sp>
    <dsp:sp modelId="{500CB29E-BE01-4329-B138-C61DD6D81136}">
      <dsp:nvSpPr>
        <dsp:cNvPr id="0" name=""/>
        <dsp:cNvSpPr/>
      </dsp:nvSpPr>
      <dsp:spPr>
        <a:xfrm>
          <a:off x="1215861" y="3677250"/>
          <a:ext cx="1990206" cy="980493"/>
        </a:xfrm>
        <a:prstGeom prst="roundRect">
          <a:avLst>
            <a:gd name="adj" fmla="val 10000"/>
          </a:avLst>
        </a:prstGeom>
        <a:solidFill>
          <a:srgbClr val="011757"/>
        </a:solidFill>
        <a:ln w="254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mj-lt"/>
            <a:buNone/>
          </a:pPr>
          <a:r>
            <a:rPr lang="en-GB" sz="1600" kern="1200" dirty="0">
              <a:solidFill>
                <a:prstClr val="white"/>
              </a:solidFill>
              <a:latin typeface="Trebuchet MS" panose="020B0603020202020204" pitchFamily="34" charset="0"/>
              <a:ea typeface="+mn-ea"/>
              <a:cs typeface="Arial" panose="020B0604020202020204" pitchFamily="34" charset="0"/>
            </a:rPr>
            <a:t>Clinical engagement</a:t>
          </a:r>
          <a:endParaRPr lang="en-US" sz="1600" kern="1200" dirty="0">
            <a:solidFill>
              <a:prstClr val="white"/>
            </a:solidFill>
            <a:latin typeface="Trebuchet MS" panose="020B0603020202020204" pitchFamily="34" charset="0"/>
            <a:ea typeface="+mn-ea"/>
            <a:cs typeface="Arial" panose="020B0604020202020204" pitchFamily="34" charset="0"/>
          </a:endParaRPr>
        </a:p>
      </dsp:txBody>
      <dsp:txXfrm>
        <a:off x="1244579" y="3705968"/>
        <a:ext cx="1932770" cy="923057"/>
      </dsp:txXfrm>
    </dsp:sp>
    <dsp:sp modelId="{167221AB-3A60-431C-ACF1-5B90B6537F6A}">
      <dsp:nvSpPr>
        <dsp:cNvPr id="0" name=""/>
        <dsp:cNvSpPr/>
      </dsp:nvSpPr>
      <dsp:spPr>
        <a:xfrm rot="16200000">
          <a:off x="3643591" y="3230959"/>
          <a:ext cx="1219412" cy="147074"/>
        </a:xfrm>
        <a:prstGeom prst="rect">
          <a:avLst/>
        </a:prstGeom>
        <a:noFill/>
        <a:ln>
          <a:noFill/>
        </a:ln>
        <a:effectLst/>
      </dsp:spPr>
      <dsp:style>
        <a:lnRef idx="0">
          <a:scrgbClr r="0" g="0" b="0"/>
        </a:lnRef>
        <a:fillRef idx="1">
          <a:scrgbClr r="0" g="0" b="0"/>
        </a:fillRef>
        <a:effectRef idx="0">
          <a:scrgbClr r="0" g="0" b="0"/>
        </a:effectRef>
        <a:fontRef idx="minor">
          <a:schemeClr val="lt1"/>
        </a:fontRef>
      </dsp:style>
    </dsp:sp>
    <dsp:sp modelId="{CF9FC61F-A615-4342-8958-4D236E1D5DD8}">
      <dsp:nvSpPr>
        <dsp:cNvPr id="0" name=""/>
        <dsp:cNvSpPr/>
      </dsp:nvSpPr>
      <dsp:spPr>
        <a:xfrm>
          <a:off x="3745339" y="3677250"/>
          <a:ext cx="1990206" cy="980493"/>
        </a:xfrm>
        <a:prstGeom prst="roundRect">
          <a:avLst>
            <a:gd name="adj" fmla="val 10000"/>
          </a:avLst>
        </a:prstGeom>
        <a:solidFill>
          <a:srgbClr val="011757"/>
        </a:solidFill>
        <a:ln w="254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mj-lt"/>
            <a:buNone/>
          </a:pPr>
          <a:r>
            <a:rPr lang="en-GB" sz="1600" kern="1200" dirty="0">
              <a:solidFill>
                <a:prstClr val="white"/>
              </a:solidFill>
              <a:latin typeface="Trebuchet MS" panose="020B0603020202020204" pitchFamily="34" charset="0"/>
              <a:ea typeface="+mn-ea"/>
              <a:cs typeface="Arial" panose="020B0604020202020204" pitchFamily="34" charset="0"/>
            </a:rPr>
            <a:t>Digital </a:t>
          </a:r>
          <a:br>
            <a:rPr lang="en-GB" sz="1600" kern="1200" dirty="0">
              <a:solidFill>
                <a:prstClr val="white"/>
              </a:solidFill>
              <a:latin typeface="Trebuchet MS" panose="020B0603020202020204" pitchFamily="34" charset="0"/>
              <a:ea typeface="+mn-ea"/>
              <a:cs typeface="Arial" panose="020B0604020202020204" pitchFamily="34" charset="0"/>
            </a:rPr>
          </a:br>
          <a:r>
            <a:rPr lang="en-GB" sz="1600" kern="1200" dirty="0">
              <a:solidFill>
                <a:prstClr val="white"/>
              </a:solidFill>
              <a:latin typeface="Trebuchet MS" panose="020B0603020202020204" pitchFamily="34" charset="0"/>
              <a:ea typeface="+mn-ea"/>
              <a:cs typeface="Arial" panose="020B0604020202020204" pitchFamily="34" charset="0"/>
            </a:rPr>
            <a:t>innovation</a:t>
          </a:r>
          <a:endParaRPr lang="en-US" sz="1600" kern="1200" dirty="0">
            <a:solidFill>
              <a:prstClr val="white"/>
            </a:solidFill>
            <a:latin typeface="Trebuchet MS" panose="020B0603020202020204" pitchFamily="34" charset="0"/>
            <a:ea typeface="+mn-ea"/>
            <a:cs typeface="Arial" panose="020B0604020202020204" pitchFamily="34" charset="0"/>
          </a:endParaRPr>
        </a:p>
      </dsp:txBody>
      <dsp:txXfrm>
        <a:off x="3774057" y="3705968"/>
        <a:ext cx="1932770" cy="923057"/>
      </dsp:txXfrm>
    </dsp:sp>
    <dsp:sp modelId="{D7AE06A5-3D92-4D53-BA58-AA806236E6E5}">
      <dsp:nvSpPr>
        <dsp:cNvPr id="0" name=""/>
        <dsp:cNvSpPr/>
      </dsp:nvSpPr>
      <dsp:spPr>
        <a:xfrm rot="16200000">
          <a:off x="3643591" y="2005342"/>
          <a:ext cx="1219412" cy="147074"/>
        </a:xfrm>
        <a:prstGeom prst="rect">
          <a:avLst/>
        </a:prstGeom>
        <a:noFill/>
        <a:ln>
          <a:noFill/>
        </a:ln>
        <a:effectLst/>
      </dsp:spPr>
      <dsp:style>
        <a:lnRef idx="0">
          <a:scrgbClr r="0" g="0" b="0"/>
        </a:lnRef>
        <a:fillRef idx="1">
          <a:scrgbClr r="0" g="0" b="0"/>
        </a:fillRef>
        <a:effectRef idx="0">
          <a:scrgbClr r="0" g="0" b="0"/>
        </a:effectRef>
        <a:fontRef idx="minor">
          <a:schemeClr val="lt1"/>
        </a:fontRef>
      </dsp:style>
    </dsp:sp>
    <dsp:sp modelId="{AA06328A-23AD-4E53-917B-AA143FF6CFF9}">
      <dsp:nvSpPr>
        <dsp:cNvPr id="0" name=""/>
        <dsp:cNvSpPr/>
      </dsp:nvSpPr>
      <dsp:spPr>
        <a:xfrm>
          <a:off x="3745339" y="2451632"/>
          <a:ext cx="1990206" cy="980493"/>
        </a:xfrm>
        <a:prstGeom prst="roundRect">
          <a:avLst>
            <a:gd name="adj" fmla="val 10000"/>
          </a:avLst>
        </a:prstGeom>
        <a:solidFill>
          <a:srgbClr val="011757"/>
        </a:solidFill>
        <a:ln w="254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mj-lt"/>
            <a:buNone/>
          </a:pPr>
          <a:r>
            <a:rPr lang="en-GB" sz="1600" kern="1200" dirty="0">
              <a:solidFill>
                <a:prstClr val="white"/>
              </a:solidFill>
              <a:latin typeface="Trebuchet MS" panose="020B0603020202020204" pitchFamily="34" charset="0"/>
              <a:ea typeface="+mn-ea"/>
              <a:cs typeface="Arial" panose="020B0604020202020204" pitchFamily="34" charset="0"/>
            </a:rPr>
            <a:t>Industry engagement </a:t>
          </a:r>
          <a:endParaRPr lang="en-US" sz="1600" kern="1200" dirty="0">
            <a:solidFill>
              <a:prstClr val="white"/>
            </a:solidFill>
            <a:latin typeface="Trebuchet MS" panose="020B0603020202020204" pitchFamily="34" charset="0"/>
            <a:ea typeface="+mn-ea"/>
            <a:cs typeface="Arial" panose="020B0604020202020204" pitchFamily="34" charset="0"/>
          </a:endParaRPr>
        </a:p>
      </dsp:txBody>
      <dsp:txXfrm>
        <a:off x="3774057" y="2480350"/>
        <a:ext cx="1932770" cy="923057"/>
      </dsp:txXfrm>
    </dsp:sp>
    <dsp:sp modelId="{A497F38B-45E8-48A6-963A-CDCC9B156E3A}">
      <dsp:nvSpPr>
        <dsp:cNvPr id="0" name=""/>
        <dsp:cNvSpPr/>
      </dsp:nvSpPr>
      <dsp:spPr>
        <a:xfrm rot="16200000">
          <a:off x="3643591" y="779724"/>
          <a:ext cx="1219412" cy="147074"/>
        </a:xfrm>
        <a:prstGeom prst="rect">
          <a:avLst/>
        </a:prstGeom>
        <a:noFill/>
        <a:ln>
          <a:noFill/>
        </a:ln>
        <a:effectLst/>
      </dsp:spPr>
      <dsp:style>
        <a:lnRef idx="0">
          <a:scrgbClr r="0" g="0" b="0"/>
        </a:lnRef>
        <a:fillRef idx="1">
          <a:scrgbClr r="0" g="0" b="0"/>
        </a:fillRef>
        <a:effectRef idx="0">
          <a:scrgbClr r="0" g="0" b="0"/>
        </a:effectRef>
        <a:fontRef idx="minor">
          <a:schemeClr val="lt1"/>
        </a:fontRef>
      </dsp:style>
    </dsp:sp>
    <dsp:sp modelId="{0BEAEE94-6217-41F8-BE08-A4C712FC17EC}">
      <dsp:nvSpPr>
        <dsp:cNvPr id="0" name=""/>
        <dsp:cNvSpPr/>
      </dsp:nvSpPr>
      <dsp:spPr>
        <a:xfrm>
          <a:off x="3745339" y="1226015"/>
          <a:ext cx="1990206" cy="980493"/>
        </a:xfrm>
        <a:prstGeom prst="roundRect">
          <a:avLst>
            <a:gd name="adj" fmla="val 10000"/>
          </a:avLst>
        </a:prstGeom>
        <a:solidFill>
          <a:srgbClr val="011757"/>
        </a:solidFill>
        <a:ln w="254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mj-lt"/>
            <a:buNone/>
          </a:pPr>
          <a:r>
            <a:rPr lang="en-GB" sz="1600" kern="1200" dirty="0">
              <a:solidFill>
                <a:prstClr val="white"/>
              </a:solidFill>
              <a:latin typeface="Trebuchet MS" panose="020B0603020202020204" pitchFamily="34" charset="0"/>
              <a:ea typeface="+mn-ea"/>
              <a:cs typeface="Arial" panose="020B0604020202020204" pitchFamily="34" charset="0"/>
            </a:rPr>
            <a:t>Academic partnerships</a:t>
          </a:r>
          <a:endParaRPr lang="en-US" sz="1600" kern="1200" dirty="0">
            <a:solidFill>
              <a:prstClr val="white"/>
            </a:solidFill>
            <a:latin typeface="Trebuchet MS" panose="020B0603020202020204" pitchFamily="34" charset="0"/>
            <a:ea typeface="+mn-ea"/>
            <a:cs typeface="Arial" panose="020B0604020202020204" pitchFamily="34" charset="0"/>
          </a:endParaRPr>
        </a:p>
      </dsp:txBody>
      <dsp:txXfrm>
        <a:off x="3774057" y="1254733"/>
        <a:ext cx="1932770" cy="923057"/>
      </dsp:txXfrm>
    </dsp:sp>
    <dsp:sp modelId="{D758C8AD-0683-4D78-A81C-BB89E555DE81}">
      <dsp:nvSpPr>
        <dsp:cNvPr id="0" name=""/>
        <dsp:cNvSpPr/>
      </dsp:nvSpPr>
      <dsp:spPr>
        <a:xfrm>
          <a:off x="4257076" y="166916"/>
          <a:ext cx="2521921" cy="147074"/>
        </a:xfrm>
        <a:prstGeom prst="rect">
          <a:avLst/>
        </a:prstGeom>
        <a:noFill/>
        <a:ln>
          <a:noFill/>
        </a:ln>
        <a:effectLst/>
      </dsp:spPr>
      <dsp:style>
        <a:lnRef idx="0">
          <a:scrgbClr r="0" g="0" b="0"/>
        </a:lnRef>
        <a:fillRef idx="1">
          <a:scrgbClr r="0" g="0" b="0"/>
        </a:fillRef>
        <a:effectRef idx="0">
          <a:scrgbClr r="0" g="0" b="0"/>
        </a:effectRef>
        <a:fontRef idx="minor">
          <a:schemeClr val="lt1"/>
        </a:fontRef>
      </dsp:style>
    </dsp:sp>
    <dsp:sp modelId="{C238094A-7912-461E-9656-38FD644EFF99}">
      <dsp:nvSpPr>
        <dsp:cNvPr id="0" name=""/>
        <dsp:cNvSpPr/>
      </dsp:nvSpPr>
      <dsp:spPr>
        <a:xfrm>
          <a:off x="3745339" y="398"/>
          <a:ext cx="1990206" cy="980493"/>
        </a:xfrm>
        <a:prstGeom prst="roundRect">
          <a:avLst>
            <a:gd name="adj" fmla="val 10000"/>
          </a:avLst>
        </a:prstGeom>
        <a:solidFill>
          <a:srgbClr val="011757"/>
        </a:solidFill>
        <a:ln w="254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mj-lt"/>
            <a:buNone/>
          </a:pPr>
          <a:r>
            <a:rPr lang="en-GB" sz="1400" kern="1200" dirty="0">
              <a:solidFill>
                <a:prstClr val="white"/>
              </a:solidFill>
              <a:latin typeface="Trebuchet MS" panose="020B0603020202020204" pitchFamily="34" charset="0"/>
              <a:ea typeface="+mn-ea"/>
              <a:cs typeface="Arial" panose="020B0604020202020204" pitchFamily="34" charset="0"/>
            </a:rPr>
            <a:t>Research and education expertise and engagement</a:t>
          </a:r>
          <a:endParaRPr lang="en-US" sz="1400" kern="1200" dirty="0">
            <a:solidFill>
              <a:prstClr val="white"/>
            </a:solidFill>
            <a:latin typeface="Trebuchet MS" panose="020B0603020202020204" pitchFamily="34" charset="0"/>
            <a:ea typeface="+mn-ea"/>
            <a:cs typeface="Arial" panose="020B0604020202020204" pitchFamily="34" charset="0"/>
          </a:endParaRPr>
        </a:p>
      </dsp:txBody>
      <dsp:txXfrm>
        <a:off x="3774057" y="29116"/>
        <a:ext cx="1932770" cy="923057"/>
      </dsp:txXfrm>
    </dsp:sp>
    <dsp:sp modelId="{88B5C953-7CC9-45BF-B01B-26AF2529DD27}">
      <dsp:nvSpPr>
        <dsp:cNvPr id="0" name=""/>
        <dsp:cNvSpPr/>
      </dsp:nvSpPr>
      <dsp:spPr>
        <a:xfrm rot="5400000">
          <a:off x="6173070" y="779724"/>
          <a:ext cx="1219412" cy="147074"/>
        </a:xfrm>
        <a:prstGeom prst="rect">
          <a:avLst/>
        </a:prstGeom>
        <a:noFill/>
        <a:ln>
          <a:noFill/>
        </a:ln>
        <a:effectLst/>
      </dsp:spPr>
      <dsp:style>
        <a:lnRef idx="0">
          <a:scrgbClr r="0" g="0" b="0"/>
        </a:lnRef>
        <a:fillRef idx="1">
          <a:scrgbClr r="0" g="0" b="0"/>
        </a:fillRef>
        <a:effectRef idx="0">
          <a:scrgbClr r="0" g="0" b="0"/>
        </a:effectRef>
        <a:fontRef idx="minor">
          <a:schemeClr val="lt1"/>
        </a:fontRef>
      </dsp:style>
    </dsp:sp>
    <dsp:sp modelId="{B9E6AA16-91D0-4996-8CF1-93234F66B8D7}">
      <dsp:nvSpPr>
        <dsp:cNvPr id="0" name=""/>
        <dsp:cNvSpPr/>
      </dsp:nvSpPr>
      <dsp:spPr>
        <a:xfrm>
          <a:off x="6274817" y="398"/>
          <a:ext cx="1990206" cy="980493"/>
        </a:xfrm>
        <a:prstGeom prst="roundRect">
          <a:avLst>
            <a:gd name="adj" fmla="val 10000"/>
          </a:avLst>
        </a:prstGeom>
        <a:solidFill>
          <a:srgbClr val="011757"/>
        </a:solidFill>
        <a:ln w="254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mj-lt"/>
            <a:buNone/>
          </a:pPr>
          <a:r>
            <a:rPr lang="en-GB" sz="1600" kern="1200" dirty="0">
              <a:solidFill>
                <a:prstClr val="white"/>
              </a:solidFill>
              <a:latin typeface="Trebuchet MS" panose="020B0603020202020204" pitchFamily="34" charset="0"/>
              <a:ea typeface="+mn-ea"/>
              <a:cs typeface="Arial" panose="020B0604020202020204" pitchFamily="34" charset="0"/>
            </a:rPr>
            <a:t>GM system engagement and leadership</a:t>
          </a:r>
          <a:endParaRPr lang="en-US" sz="1600" kern="1200" dirty="0">
            <a:solidFill>
              <a:prstClr val="white"/>
            </a:solidFill>
            <a:latin typeface="Trebuchet MS" panose="020B0603020202020204" pitchFamily="34" charset="0"/>
            <a:ea typeface="+mn-ea"/>
            <a:cs typeface="Arial" panose="020B0604020202020204" pitchFamily="34" charset="0"/>
          </a:endParaRPr>
        </a:p>
      </dsp:txBody>
      <dsp:txXfrm>
        <a:off x="6303535" y="29116"/>
        <a:ext cx="1932770" cy="923057"/>
      </dsp:txXfrm>
    </dsp:sp>
    <dsp:sp modelId="{9F01AFE8-911D-48E7-B47B-AD6FCBFF65A7}">
      <dsp:nvSpPr>
        <dsp:cNvPr id="0" name=""/>
        <dsp:cNvSpPr/>
      </dsp:nvSpPr>
      <dsp:spPr>
        <a:xfrm>
          <a:off x="6274817" y="1226015"/>
          <a:ext cx="1990206" cy="980493"/>
        </a:xfrm>
        <a:prstGeom prst="roundRect">
          <a:avLst>
            <a:gd name="adj" fmla="val 10000"/>
          </a:avLst>
        </a:prstGeom>
        <a:solidFill>
          <a:srgbClr val="011757"/>
        </a:solidFill>
        <a:ln w="254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mj-lt"/>
            <a:buNone/>
          </a:pPr>
          <a:r>
            <a:rPr lang="en-GB" sz="1600" kern="1200" dirty="0">
              <a:solidFill>
                <a:prstClr val="white"/>
              </a:solidFill>
              <a:latin typeface="Trebuchet MS" panose="020B0603020202020204" pitchFamily="34" charset="0"/>
              <a:ea typeface="+mn-ea"/>
              <a:cs typeface="Arial" panose="020B0604020202020204" pitchFamily="34" charset="0"/>
            </a:rPr>
            <a:t>Strategic communications </a:t>
          </a:r>
          <a:endParaRPr lang="en-US" sz="1600" kern="1200" dirty="0">
            <a:solidFill>
              <a:prstClr val="white"/>
            </a:solidFill>
            <a:latin typeface="Trebuchet MS" panose="020B0603020202020204" pitchFamily="34" charset="0"/>
            <a:ea typeface="+mn-ea"/>
            <a:cs typeface="Arial" panose="020B0604020202020204" pitchFamily="34" charset="0"/>
          </a:endParaRPr>
        </a:p>
      </dsp:txBody>
      <dsp:txXfrm>
        <a:off x="6303535" y="1254733"/>
        <a:ext cx="1932770" cy="923057"/>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89591D-8AAD-C042-AA77-3E5488336551}" type="datetimeFigureOut">
              <a:rPr lang="en-US" smtClean="0"/>
              <a:t>11/8/18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681295-7B8C-B34A-8696-985A84D40C63}" type="slidenum">
              <a:rPr lang="en-US" smtClean="0"/>
              <a:t>‹#›</a:t>
            </a:fld>
            <a:endParaRPr lang="en-US"/>
          </a:p>
        </p:txBody>
      </p:sp>
    </p:spTree>
    <p:extLst>
      <p:ext uri="{BB962C8B-B14F-4D97-AF65-F5344CB8AC3E}">
        <p14:creationId xmlns:p14="http://schemas.microsoft.com/office/powerpoint/2010/main" val="3915111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681295-7B8C-B34A-8696-985A84D40C63}" type="slidenum">
              <a:rPr lang="en-US" smtClean="0"/>
              <a:t>2</a:t>
            </a:fld>
            <a:endParaRPr lang="en-US" dirty="0"/>
          </a:p>
        </p:txBody>
      </p:sp>
    </p:spTree>
    <p:extLst>
      <p:ext uri="{BB962C8B-B14F-4D97-AF65-F5344CB8AC3E}">
        <p14:creationId xmlns:p14="http://schemas.microsoft.com/office/powerpoint/2010/main" val="2663427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System-wide showcases on key priority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Good communication channels between Health Innovation Manchester and industry</a:t>
            </a:r>
          </a:p>
          <a:p>
            <a:endParaRPr lang="en-GB" dirty="0"/>
          </a:p>
        </p:txBody>
      </p:sp>
      <p:sp>
        <p:nvSpPr>
          <p:cNvPr id="4" name="Slide Number Placeholder 3"/>
          <p:cNvSpPr>
            <a:spLocks noGrp="1"/>
          </p:cNvSpPr>
          <p:nvPr>
            <p:ph type="sldNum" sz="quarter" idx="5"/>
          </p:nvPr>
        </p:nvSpPr>
        <p:spPr/>
        <p:txBody>
          <a:bodyPr/>
          <a:lstStyle/>
          <a:p>
            <a:fld id="{4CB7589C-D540-A245-9B1F-3098F3C83322}" type="slidenum">
              <a:rPr lang="en-GB" smtClean="0"/>
              <a:t>16</a:t>
            </a:fld>
            <a:endParaRPr lang="en-GB" dirty="0"/>
          </a:p>
        </p:txBody>
      </p:sp>
    </p:spTree>
    <p:extLst>
      <p:ext uri="{BB962C8B-B14F-4D97-AF65-F5344CB8AC3E}">
        <p14:creationId xmlns:p14="http://schemas.microsoft.com/office/powerpoint/2010/main" val="3540962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Ben &amp; Erik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COPD - </a:t>
            </a:r>
            <a:r>
              <a:rPr lang="en-GB" dirty="0">
                <a:solidFill>
                  <a:schemeClr val="bg1"/>
                </a:solidFill>
                <a:latin typeface="Trebuchet MS" panose="020B0703020202090204" pitchFamily="34" charset="0"/>
                <a:ea typeface="Times New Roman" panose="02020603050405020304" pitchFamily="18" charset="0"/>
              </a:rPr>
              <a:t>Working with all 6 industry partners in this space to offer support as well evaluation of impact of interventions</a:t>
            </a:r>
          </a:p>
          <a:p>
            <a:endParaRPr lang="en-GB" sz="1200" dirty="0">
              <a:solidFill>
                <a:schemeClr val="bg1"/>
              </a:solidFill>
              <a:latin typeface="Komu B" panose="02010603030100000000" pitchFamily="2" charset="77"/>
            </a:endParaRPr>
          </a:p>
          <a:p>
            <a:r>
              <a:rPr lang="en-GB" sz="1200" dirty="0">
                <a:solidFill>
                  <a:schemeClr val="bg1"/>
                </a:solidFill>
                <a:latin typeface="Komu B" panose="02010603030100000000" pitchFamily="2" charset="77"/>
              </a:rPr>
              <a:t>Hepatitis C Elimination Programme </a:t>
            </a:r>
            <a:r>
              <a:rPr lang="en-GB" dirty="0">
                <a:solidFill>
                  <a:schemeClr val="bg1"/>
                </a:solidFill>
                <a:latin typeface="Trebuchet MS" panose="020B0703020202090204" pitchFamily="34" charset="0"/>
                <a:ea typeface="Times New Roman" panose="02020603050405020304" pitchFamily="18" charset="0"/>
              </a:rPr>
              <a:t>This project is looking to expand on the ambitions of NHSE to eliminate Hep C by 2025 by providing a potential blueprint to elimination by 2023</a:t>
            </a:r>
            <a:r>
              <a:rPr lang="en-GB" dirty="0">
                <a:solidFill>
                  <a:schemeClr val="bg1"/>
                </a:solidFill>
                <a:latin typeface="Trebuchet MS" panose="020B0703020202090204" pitchFamily="34" charset="0"/>
              </a:rPr>
              <a:t> -  is looking at changing the way patients flow through the system - How we identify them, engage them, treat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bg1"/>
              </a:solidFill>
              <a:latin typeface="Komu B" panose="02010603030100000000" pitchFamily="2" charset="77"/>
            </a:endParaRPr>
          </a:p>
          <a:p>
            <a:endParaRPr lang="en-GB" dirty="0"/>
          </a:p>
        </p:txBody>
      </p:sp>
      <p:sp>
        <p:nvSpPr>
          <p:cNvPr id="4" name="Slide Number Placeholder 3"/>
          <p:cNvSpPr>
            <a:spLocks noGrp="1"/>
          </p:cNvSpPr>
          <p:nvPr>
            <p:ph type="sldNum" sz="quarter" idx="5"/>
          </p:nvPr>
        </p:nvSpPr>
        <p:spPr/>
        <p:txBody>
          <a:bodyPr/>
          <a:lstStyle/>
          <a:p>
            <a:fld id="{4CB7589C-D540-A245-9B1F-3098F3C83322}" type="slidenum">
              <a:rPr lang="en-GB" smtClean="0"/>
              <a:t>19</a:t>
            </a:fld>
            <a:endParaRPr lang="en-GB" dirty="0"/>
          </a:p>
        </p:txBody>
      </p:sp>
    </p:spTree>
    <p:extLst>
      <p:ext uri="{BB962C8B-B14F-4D97-AF65-F5344CB8AC3E}">
        <p14:creationId xmlns:p14="http://schemas.microsoft.com/office/powerpoint/2010/main" val="3385108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B7589C-D540-A245-9B1F-3098F3C83322}" type="slidenum">
              <a:rPr lang="en-GB" smtClean="0"/>
              <a:t>20</a:t>
            </a:fld>
            <a:endParaRPr lang="en-GB" dirty="0"/>
          </a:p>
        </p:txBody>
      </p:sp>
    </p:spTree>
    <p:extLst>
      <p:ext uri="{BB962C8B-B14F-4D97-AF65-F5344CB8AC3E}">
        <p14:creationId xmlns:p14="http://schemas.microsoft.com/office/powerpoint/2010/main" val="1880760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B7589C-D540-A245-9B1F-3098F3C83322}" type="slidenum">
              <a:rPr lang="en-GB" smtClean="0"/>
              <a:t>23</a:t>
            </a:fld>
            <a:endParaRPr lang="en-GB" dirty="0"/>
          </a:p>
        </p:txBody>
      </p:sp>
    </p:spTree>
    <p:extLst>
      <p:ext uri="{BB962C8B-B14F-4D97-AF65-F5344CB8AC3E}">
        <p14:creationId xmlns:p14="http://schemas.microsoft.com/office/powerpoint/2010/main" val="3526942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kern="1200">
                <a:solidFill>
                  <a:schemeClr val="tx1"/>
                </a:solidFill>
                <a:effectLst/>
                <a:latin typeface="+mn-lt"/>
                <a:ea typeface="+mn-ea"/>
                <a:cs typeface="+mn-cs"/>
              </a:rPr>
              <a:t>Pace, cost, and risk of innovation</a:t>
            </a:r>
            <a:br>
              <a:rPr lang="en-GB" sz="1200" b="1" i="0" kern="1200">
                <a:solidFill>
                  <a:schemeClr val="tx1"/>
                </a:solidFill>
                <a:effectLst/>
                <a:latin typeface="+mn-lt"/>
                <a:ea typeface="+mn-ea"/>
                <a:cs typeface="+mn-cs"/>
              </a:rPr>
            </a:br>
            <a:r>
              <a:rPr lang="en-GB" sz="1200" b="0" i="1" kern="1200">
                <a:solidFill>
                  <a:schemeClr val="tx1"/>
                </a:solidFill>
                <a:effectLst/>
                <a:latin typeface="+mn-lt"/>
                <a:ea typeface="+mn-ea"/>
                <a:cs typeface="+mn-cs"/>
              </a:rPr>
              <a:t>Increased pressure to bring products and services to the market has led to a push toward “patient-centric” and personalized care models.</a:t>
            </a:r>
            <a:endParaRPr lang="en-GB" sz="1200" b="0" i="0" kern="1200">
              <a:solidFill>
                <a:schemeClr val="tx1"/>
              </a:solidFill>
              <a:effectLst/>
              <a:latin typeface="+mn-lt"/>
              <a:ea typeface="+mn-ea"/>
              <a:cs typeface="+mn-cs"/>
            </a:endParaRPr>
          </a:p>
          <a:p>
            <a:pPr fontAlgn="base"/>
            <a:r>
              <a:rPr lang="en-GB" sz="1200" b="1" i="0" kern="1200">
                <a:solidFill>
                  <a:schemeClr val="tx1"/>
                </a:solidFill>
                <a:effectLst/>
                <a:latin typeface="+mn-lt"/>
                <a:ea typeface="+mn-ea"/>
                <a:cs typeface="+mn-cs"/>
              </a:rPr>
              <a:t>Impact of globalization</a:t>
            </a:r>
            <a:br>
              <a:rPr lang="en-GB" sz="1200" b="1" i="0" kern="1200">
                <a:solidFill>
                  <a:schemeClr val="tx1"/>
                </a:solidFill>
                <a:effectLst/>
                <a:latin typeface="+mn-lt"/>
                <a:ea typeface="+mn-ea"/>
                <a:cs typeface="+mn-cs"/>
              </a:rPr>
            </a:br>
            <a:r>
              <a:rPr lang="en-GB" sz="1200" b="0" i="1" kern="1200">
                <a:solidFill>
                  <a:schemeClr val="tx1"/>
                </a:solidFill>
                <a:effectLst/>
                <a:latin typeface="+mn-lt"/>
                <a:ea typeface="+mn-ea"/>
                <a:cs typeface="+mn-cs"/>
              </a:rPr>
              <a:t>Competition is global and emerging markets all over the world are disrupting the industry. Meanwhile, adhering to government regulations around taxation, trade, approvals, market access, and pricing continues to be a struggle.</a:t>
            </a:r>
            <a:endParaRPr lang="en-GB" sz="1200" b="0" i="0" kern="1200">
              <a:solidFill>
                <a:schemeClr val="tx1"/>
              </a:solidFill>
              <a:effectLst/>
              <a:latin typeface="+mn-lt"/>
              <a:ea typeface="+mn-ea"/>
              <a:cs typeface="+mn-cs"/>
            </a:endParaRPr>
          </a:p>
          <a:p>
            <a:pPr fontAlgn="base"/>
            <a:r>
              <a:rPr lang="en-GB" sz="1200" b="1" i="0" kern="1200">
                <a:solidFill>
                  <a:schemeClr val="tx1"/>
                </a:solidFill>
                <a:effectLst/>
                <a:latin typeface="+mn-lt"/>
                <a:ea typeface="+mn-ea"/>
                <a:cs typeface="+mn-cs"/>
              </a:rPr>
              <a:t>Changing definitions of value and price</a:t>
            </a:r>
            <a:br>
              <a:rPr lang="en-GB" sz="1200" b="1" i="0" kern="1200">
                <a:solidFill>
                  <a:schemeClr val="tx1"/>
                </a:solidFill>
                <a:effectLst/>
                <a:latin typeface="+mn-lt"/>
                <a:ea typeface="+mn-ea"/>
                <a:cs typeface="+mn-cs"/>
              </a:rPr>
            </a:br>
            <a:r>
              <a:rPr lang="en-GB" sz="1200" b="0" i="1" kern="1200">
                <a:solidFill>
                  <a:schemeClr val="tx1"/>
                </a:solidFill>
                <a:effectLst/>
                <a:latin typeface="+mn-lt"/>
                <a:ea typeface="+mn-ea"/>
                <a:cs typeface="+mn-cs"/>
              </a:rPr>
              <a:t>Increasing pressure to lower drug prices and non-traditional ways of serving patients, such as education, support, and self-administration, means pricing is more value-based. Gartner recommends that CIOs strengthen their analytics to evaluate data, predict revenue and services, and make comparisons on a national level.</a:t>
            </a:r>
            <a:endParaRPr lang="en-GB" sz="1200" b="0" i="0" kern="1200">
              <a:solidFill>
                <a:schemeClr val="tx1"/>
              </a:solidFill>
              <a:effectLst/>
              <a:latin typeface="+mn-lt"/>
              <a:ea typeface="+mn-ea"/>
              <a:cs typeface="+mn-cs"/>
            </a:endParaRPr>
          </a:p>
          <a:p>
            <a:pPr fontAlgn="base"/>
            <a:r>
              <a:rPr lang="en-GB" sz="1200" b="1" i="0" kern="1200">
                <a:solidFill>
                  <a:schemeClr val="tx1"/>
                </a:solidFill>
                <a:effectLst/>
                <a:latin typeface="+mn-lt"/>
                <a:ea typeface="+mn-ea"/>
                <a:cs typeface="+mn-cs"/>
              </a:rPr>
              <a:t>Shifting health policy, legislation, reforms, and regulations</a:t>
            </a:r>
            <a:br>
              <a:rPr lang="en-GB" sz="1200" b="1" i="0" kern="1200">
                <a:solidFill>
                  <a:schemeClr val="tx1"/>
                </a:solidFill>
                <a:effectLst/>
                <a:latin typeface="+mn-lt"/>
                <a:ea typeface="+mn-ea"/>
                <a:cs typeface="+mn-cs"/>
              </a:rPr>
            </a:br>
            <a:r>
              <a:rPr lang="en-GB" sz="1200" b="0" i="1" kern="1200">
                <a:solidFill>
                  <a:schemeClr val="tx1"/>
                </a:solidFill>
                <a:effectLst/>
                <a:latin typeface="+mn-lt"/>
                <a:ea typeface="+mn-ea"/>
                <a:cs typeface="+mn-cs"/>
              </a:rPr>
              <a:t>Government policy, funding level, law, and regulation are constantly changing around the globe, and these continue to affect how life sciences organizations operate.</a:t>
            </a:r>
            <a:endParaRPr lang="en-GB" sz="1200" b="0" i="0" kern="1200">
              <a:solidFill>
                <a:schemeClr val="tx1"/>
              </a:solidFill>
              <a:effectLst/>
              <a:latin typeface="+mn-lt"/>
              <a:ea typeface="+mn-ea"/>
              <a:cs typeface="+mn-cs"/>
            </a:endParaRPr>
          </a:p>
          <a:p>
            <a:pPr fontAlgn="base"/>
            <a:r>
              <a:rPr lang="en-GB" sz="1200" b="1" i="0" kern="1200">
                <a:solidFill>
                  <a:schemeClr val="tx1"/>
                </a:solidFill>
                <a:effectLst/>
                <a:latin typeface="+mn-lt"/>
                <a:ea typeface="+mn-ea"/>
                <a:cs typeface="+mn-cs"/>
              </a:rPr>
              <a:t>Reshaping value propositions across the healthcare ecosystem</a:t>
            </a:r>
            <a:br>
              <a:rPr lang="en-GB" sz="1200" b="1" i="0" kern="1200">
                <a:solidFill>
                  <a:schemeClr val="tx1"/>
                </a:solidFill>
                <a:effectLst/>
                <a:latin typeface="+mn-lt"/>
                <a:ea typeface="+mn-ea"/>
                <a:cs typeface="+mn-cs"/>
              </a:rPr>
            </a:br>
            <a:r>
              <a:rPr lang="en-GB" sz="1200" b="0" i="1" kern="1200">
                <a:solidFill>
                  <a:schemeClr val="tx1"/>
                </a:solidFill>
                <a:effectLst/>
                <a:latin typeface="+mn-lt"/>
                <a:ea typeface="+mn-ea"/>
                <a:cs typeface="+mn-cs"/>
              </a:rPr>
              <a:t>“Coopetition” will become more common between organizations as they develop new business models and create winning business strategies.</a:t>
            </a:r>
            <a:endParaRPr lang="en-GB" sz="1200" b="0" i="0" kern="1200">
              <a:solidFill>
                <a:schemeClr val="tx1"/>
              </a:solidFill>
              <a:effectLst/>
              <a:latin typeface="+mn-lt"/>
              <a:ea typeface="+mn-ea"/>
              <a:cs typeface="+mn-cs"/>
            </a:endParaRPr>
          </a:p>
          <a:p>
            <a:pPr fontAlgn="base"/>
            <a:r>
              <a:rPr lang="en-GB" sz="1200" b="1" i="0" kern="1200">
                <a:solidFill>
                  <a:schemeClr val="tx1"/>
                </a:solidFill>
                <a:effectLst/>
                <a:latin typeface="+mn-lt"/>
                <a:ea typeface="+mn-ea"/>
                <a:cs typeface="+mn-cs"/>
              </a:rPr>
              <a:t>Rise in consumer accountability and power</a:t>
            </a:r>
            <a:br>
              <a:rPr lang="en-GB" sz="1200" b="1" i="0" kern="1200">
                <a:solidFill>
                  <a:schemeClr val="tx1"/>
                </a:solidFill>
                <a:effectLst/>
                <a:latin typeface="+mn-lt"/>
                <a:ea typeface="+mn-ea"/>
                <a:cs typeface="+mn-cs"/>
              </a:rPr>
            </a:br>
            <a:r>
              <a:rPr lang="en-GB" sz="1200" b="0" i="1" kern="1200">
                <a:solidFill>
                  <a:schemeClr val="tx1"/>
                </a:solidFill>
                <a:effectLst/>
                <a:latin typeface="+mn-lt"/>
                <a:ea typeface="+mn-ea"/>
                <a:cs typeface="+mn-cs"/>
              </a:rPr>
              <a:t>Patients will control most of the power due to the growing impact of omni-channel communication between consumers and organizations.</a:t>
            </a:r>
            <a:endParaRPr lang="en-GB" sz="1200" b="0" i="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fld id="{4CB7589C-D540-A245-9B1F-3098F3C83322}" type="slidenum">
              <a:rPr lang="en-GB" smtClean="0"/>
              <a:t>25</a:t>
            </a:fld>
            <a:endParaRPr lang="en-GB"/>
          </a:p>
        </p:txBody>
      </p:sp>
    </p:spTree>
    <p:extLst>
      <p:ext uri="{BB962C8B-B14F-4D97-AF65-F5344CB8AC3E}">
        <p14:creationId xmlns:p14="http://schemas.microsoft.com/office/powerpoint/2010/main" val="3267748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CB7589C-D540-A245-9B1F-3098F3C83322}" type="slidenum">
              <a:rPr lang="en-GB" smtClean="0"/>
              <a:t>26</a:t>
            </a:fld>
            <a:endParaRPr lang="en-GB"/>
          </a:p>
        </p:txBody>
      </p:sp>
    </p:spTree>
    <p:extLst>
      <p:ext uri="{BB962C8B-B14F-4D97-AF65-F5344CB8AC3E}">
        <p14:creationId xmlns:p14="http://schemas.microsoft.com/office/powerpoint/2010/main" val="2854527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a:solidFill>
                  <a:schemeClr val="tx1"/>
                </a:solidFill>
                <a:effectLst/>
                <a:latin typeface="+mn-lt"/>
                <a:ea typeface="+mn-ea"/>
                <a:cs typeface="+mn-cs"/>
              </a:rPr>
              <a:t>Ben </a:t>
            </a:r>
          </a:p>
          <a:p>
            <a:r>
              <a:rPr lang="en-GB" sz="1200" b="1" i="0" kern="1200">
                <a:solidFill>
                  <a:schemeClr val="tx1"/>
                </a:solidFill>
                <a:effectLst/>
                <a:latin typeface="+mn-lt"/>
                <a:ea typeface="+mn-ea"/>
                <a:cs typeface="+mn-cs"/>
              </a:rPr>
              <a:t>Information and Service Integration</a:t>
            </a:r>
          </a:p>
          <a:p>
            <a:r>
              <a:rPr lang="en-GB" sz="1200" b="0" i="0" kern="1200">
                <a:solidFill>
                  <a:schemeClr val="tx1"/>
                </a:solidFill>
                <a:effectLst/>
                <a:latin typeface="+mn-lt"/>
                <a:ea typeface="+mn-ea"/>
                <a:cs typeface="+mn-cs"/>
              </a:rPr>
              <a:t>The medical community easily welcomes big data advancement, but implementation is not as fluid. Non-relational databases merge patient information from many sources, providing actionable metrics. The technology presents itself at the perfect time to fill the need to exploit newly available patient information stores. However, because of limited access to patient information, drug manufacturers waste immeasurable expenses on research and development, which is passed on to consumers. Educating patients on how information sharing reduces costs is essential to developing a free information flow facilitating medical advancements and helping care providers develop more personalized service delivery plans. Patients understanding these benefits are more willing to share medical records with third parties.</a:t>
            </a:r>
          </a:p>
          <a:p>
            <a:endParaRPr lang="en-GB"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a:solidFill>
                  <a:schemeClr val="tx1"/>
                </a:solidFill>
                <a:effectLst/>
                <a:latin typeface="+mn-lt"/>
                <a:ea typeface="+mn-ea"/>
                <a:cs typeface="+mn-cs"/>
              </a:rPr>
              <a:t>Effective Payment Model Discovery and Implementation</a:t>
            </a:r>
          </a:p>
          <a:p>
            <a:r>
              <a:rPr lang="en-GB" sz="1200" b="0" i="0" kern="1200">
                <a:solidFill>
                  <a:schemeClr val="tx1"/>
                </a:solidFill>
                <a:effectLst/>
                <a:latin typeface="+mn-lt"/>
                <a:ea typeface="+mn-ea"/>
                <a:cs typeface="+mn-cs"/>
              </a:rPr>
              <a:t>Under the new models, financial incentives hinge on patient outcomes rather than service quantities. The new models include incentives, such as:</a:t>
            </a:r>
          </a:p>
          <a:p>
            <a:r>
              <a:rPr lang="en-GB" sz="1200" b="0" i="0" kern="1200">
                <a:solidFill>
                  <a:schemeClr val="tx1"/>
                </a:solidFill>
                <a:effectLst/>
                <a:latin typeface="+mn-lt"/>
                <a:ea typeface="+mn-ea"/>
                <a:cs typeface="+mn-cs"/>
              </a:rPr>
              <a:t>Bundled payments</a:t>
            </a:r>
          </a:p>
          <a:p>
            <a:r>
              <a:rPr lang="en-GB" sz="1200" b="0" i="0" kern="1200">
                <a:solidFill>
                  <a:schemeClr val="tx1"/>
                </a:solidFill>
                <a:effectLst/>
                <a:latin typeface="+mn-lt"/>
                <a:ea typeface="+mn-ea"/>
                <a:cs typeface="+mn-cs"/>
              </a:rPr>
              <a:t>Disbursements to patient-oriented care providers</a:t>
            </a:r>
          </a:p>
          <a:p>
            <a:r>
              <a:rPr lang="en-GB" sz="1200" b="0" i="0" kern="1200">
                <a:solidFill>
                  <a:schemeClr val="tx1"/>
                </a:solidFill>
                <a:effectLst/>
                <a:latin typeface="+mn-lt"/>
                <a:ea typeface="+mn-ea"/>
                <a:cs typeface="+mn-cs"/>
              </a:rPr>
              <a:t>Global payments</a:t>
            </a:r>
          </a:p>
          <a:p>
            <a:r>
              <a:rPr lang="en-GB" sz="1200" b="0" i="0" kern="1200">
                <a:solidFill>
                  <a:schemeClr val="tx1"/>
                </a:solidFill>
                <a:effectLst/>
                <a:latin typeface="+mn-lt"/>
                <a:ea typeface="+mn-ea"/>
                <a:cs typeface="+mn-cs"/>
              </a:rPr>
              <a:t>Shared savings</a:t>
            </a:r>
          </a:p>
          <a:p>
            <a:r>
              <a:rPr lang="en-GB" sz="1200" b="0" i="0" kern="1200">
                <a:solidFill>
                  <a:schemeClr val="tx1"/>
                </a:solidFill>
                <a:effectLst/>
                <a:latin typeface="+mn-lt"/>
                <a:ea typeface="+mn-ea"/>
                <a:cs typeface="+mn-cs"/>
              </a:rPr>
              <a:t>However, It can be difficult to secure provider participation in the models and monitoring processes. Further complicating the matter is that the new payment models are adjustments, rather than complete overhauls, and measuring return-on-investment proves difficult</a:t>
            </a:r>
            <a:endParaRPr lang="en-GB" sz="1200" b="1" kern="1200">
              <a:solidFill>
                <a:schemeClr val="tx1"/>
              </a:solidFill>
              <a:effectLst/>
              <a:latin typeface="+mn-lt"/>
              <a:ea typeface="+mn-ea"/>
              <a:cs typeface="+mn-cs"/>
            </a:endParaRPr>
          </a:p>
          <a:p>
            <a:endParaRPr lang="en-GB" sz="1200" b="1"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Rising costs of Healthcare</a:t>
            </a:r>
          </a:p>
          <a:p>
            <a:r>
              <a:rPr lang="en-GB" sz="1200" b="0" i="0" kern="1200">
                <a:solidFill>
                  <a:schemeClr val="tx1"/>
                </a:solidFill>
                <a:effectLst/>
                <a:latin typeface="+mn-lt"/>
                <a:ea typeface="+mn-ea"/>
                <a:cs typeface="+mn-cs"/>
              </a:rPr>
              <a:t>As more people strive to live longer, healthier and more active lifestyles, healthcare concerns increase and so does the costs. Research reveal healthcare costs and spending often rise at rates exceeding inflation, and is expected to increase in the future</a:t>
            </a:r>
          </a:p>
          <a:p>
            <a:endParaRPr lang="en-GB"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chemeClr val="bg1"/>
                </a:solidFill>
                <a:latin typeface="Calibri" pitchFamily="34"/>
              </a:rPr>
              <a:t>Medicinal &amp; Technological advancement challenges</a:t>
            </a:r>
            <a:endParaRPr lang="en-US" b="1"/>
          </a:p>
          <a:p>
            <a:r>
              <a:rPr lang="en-GB" sz="1200" b="1" kern="1200">
                <a:solidFill>
                  <a:schemeClr val="tx1"/>
                </a:solidFill>
                <a:effectLst/>
                <a:latin typeface="+mn-lt"/>
                <a:ea typeface="+mn-ea"/>
                <a:cs typeface="+mn-cs"/>
              </a:rPr>
              <a:t>The </a:t>
            </a:r>
            <a:r>
              <a:rPr lang="en-GB" sz="1200" b="0" i="0" kern="1200">
                <a:solidFill>
                  <a:schemeClr val="tx1"/>
                </a:solidFill>
                <a:effectLst/>
                <a:latin typeface="+mn-lt"/>
                <a:ea typeface="+mn-ea"/>
                <a:cs typeface="+mn-cs"/>
              </a:rPr>
              <a:t>proliferation of new technology in healthcare is exploding as such, the pressure and “growing influx of patient data, legal requirements for strict privacy and security, regulatory requirements, or sometimes lack of clear regulatory requirements not only increases costs but also can overwhelm the health system </a:t>
            </a:r>
            <a:endParaRPr lang="en-GB" sz="1200" b="1" kern="1200">
              <a:solidFill>
                <a:schemeClr val="tx1"/>
              </a:solidFill>
              <a:effectLst/>
              <a:latin typeface="+mn-lt"/>
              <a:ea typeface="+mn-ea"/>
              <a:cs typeface="+mn-cs"/>
            </a:endParaRPr>
          </a:p>
          <a:p>
            <a:endParaRPr lang="en-GB" sz="1200" b="1"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Interest in population health management will grow.</a:t>
            </a:r>
          </a:p>
          <a:p>
            <a:r>
              <a:rPr lang="en-GB" sz="1200" b="0" i="0" kern="1200">
                <a:solidFill>
                  <a:schemeClr val="tx1"/>
                </a:solidFill>
                <a:effectLst/>
                <a:latin typeface="+mn-lt"/>
                <a:ea typeface="+mn-ea"/>
                <a:cs typeface="+mn-cs"/>
              </a:rPr>
              <a:t>Even though many people in the healthcare industry are talking about </a:t>
            </a:r>
            <a:r>
              <a:rPr lang="en-GB" sz="1200" b="0" i="0" u="none" strike="noStrike" kern="1200">
                <a:solidFill>
                  <a:schemeClr val="tx1"/>
                </a:solidFill>
                <a:effectLst/>
                <a:latin typeface="+mn-lt"/>
                <a:ea typeface="+mn-ea"/>
                <a:cs typeface="+mn-cs"/>
              </a:rPr>
              <a:t>population health management </a:t>
            </a:r>
            <a:r>
              <a:rPr lang="en-GB" sz="1200" b="0" i="0" kern="1200">
                <a:solidFill>
                  <a:schemeClr val="tx1"/>
                </a:solidFill>
                <a:effectLst/>
                <a:latin typeface="+mn-lt"/>
                <a:ea typeface="+mn-ea"/>
                <a:cs typeface="+mn-cs"/>
              </a:rPr>
              <a:t>there isn’t a common definition for what it means yet. But Population health management is a proactive application of strategies and interventions to defined cohorts of individuals across the continuum of healthcare delivery in an effort to maintain and/or improve the health of the individuals within the cohort at the lowest necessary cost.</a:t>
            </a:r>
          </a:p>
          <a:p>
            <a:r>
              <a:rPr lang="en-GB" sz="1200" b="0" i="0" kern="1200">
                <a:solidFill>
                  <a:schemeClr val="tx1"/>
                </a:solidFill>
                <a:effectLst/>
                <a:latin typeface="+mn-lt"/>
                <a:ea typeface="+mn-ea"/>
                <a:cs typeface="+mn-cs"/>
              </a:rPr>
              <a:t>As the risk for </a:t>
            </a:r>
            <a:r>
              <a:rPr lang="en-GB" sz="1200" b="0" i="0" u="none" kern="1200">
                <a:solidFill>
                  <a:schemeClr val="tx1"/>
                </a:solidFill>
                <a:effectLst/>
                <a:latin typeface="+mn-lt"/>
                <a:ea typeface="+mn-ea"/>
                <a:cs typeface="+mn-cs"/>
              </a:rPr>
              <a:t>a population of patients shifts to the provider, health systems need to know more about the patients they serve, success will depend of </a:t>
            </a:r>
            <a:r>
              <a:rPr lang="en-GB" sz="1200" b="0" i="0" u="none" strike="noStrike" kern="1200">
                <a:solidFill>
                  <a:schemeClr val="tx1"/>
                </a:solidFill>
                <a:effectLst/>
                <a:latin typeface="+mn-lt"/>
                <a:ea typeface="+mn-ea"/>
                <a:cs typeface="+mn-cs"/>
              </a:rPr>
              <a:t>the combination of three systems:</a:t>
            </a:r>
            <a:r>
              <a:rPr lang="en-GB" sz="1200" b="0" i="0" u="none" kern="1200">
                <a:solidFill>
                  <a:schemeClr val="tx1"/>
                </a:solidFill>
                <a:effectLst/>
                <a:latin typeface="+mn-lt"/>
                <a:ea typeface="+mn-ea"/>
                <a:cs typeface="+mn-cs"/>
              </a:rPr>
              <a:t>: </a:t>
            </a:r>
            <a:r>
              <a:rPr lang="en-GB" sz="1200" b="0" i="0" kern="1200">
                <a:solidFill>
                  <a:schemeClr val="tx1"/>
                </a:solidFill>
                <a:effectLst/>
                <a:latin typeface="+mn-lt"/>
                <a:ea typeface="+mn-ea"/>
                <a:cs typeface="+mn-cs"/>
              </a:rPr>
              <a:t>technology (data), deployment (execution strategy), and content (clinical knowledge)</a:t>
            </a:r>
          </a:p>
          <a:p>
            <a:endParaRPr lang="en-GB"/>
          </a:p>
        </p:txBody>
      </p:sp>
      <p:sp>
        <p:nvSpPr>
          <p:cNvPr id="4" name="Slide Number Placeholder 3"/>
          <p:cNvSpPr>
            <a:spLocks noGrp="1"/>
          </p:cNvSpPr>
          <p:nvPr>
            <p:ph type="sldNum" sz="quarter" idx="5"/>
          </p:nvPr>
        </p:nvSpPr>
        <p:spPr/>
        <p:txBody>
          <a:bodyPr/>
          <a:lstStyle/>
          <a:p>
            <a:fld id="{4CB7589C-D540-A245-9B1F-3098F3C83322}" type="slidenum">
              <a:rPr lang="en-GB" smtClean="0"/>
              <a:t>29</a:t>
            </a:fld>
            <a:endParaRPr lang="en-GB"/>
          </a:p>
        </p:txBody>
      </p:sp>
    </p:spTree>
    <p:extLst>
      <p:ext uri="{BB962C8B-B14F-4D97-AF65-F5344CB8AC3E}">
        <p14:creationId xmlns:p14="http://schemas.microsoft.com/office/powerpoint/2010/main" val="2177573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Timeline of key Devolution events</a:t>
            </a:r>
            <a:endParaRPr lang="en-GB" sz="120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highlight>
                  <a:srgbClr val="FFFF00"/>
                </a:highlight>
                <a:latin typeface="+mn-lt"/>
                <a:ea typeface="+mn-ea"/>
                <a:cs typeface="+mn-cs"/>
              </a:rPr>
              <a:t>March 2015 - </a:t>
            </a:r>
            <a:r>
              <a:rPr lang="en-GB" sz="1200" kern="1200" dirty="0">
                <a:solidFill>
                  <a:schemeClr val="tx1"/>
                </a:solidFill>
                <a:effectLst/>
                <a:highlight>
                  <a:srgbClr val="FFFF00"/>
                </a:highlight>
                <a:latin typeface="+mn-lt"/>
                <a:ea typeface="+mn-ea"/>
                <a:cs typeface="+mn-cs"/>
              </a:rPr>
              <a:t>A Programme Board to oversee the transition to full health and social care devolution met for the first time.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April 2015 - </a:t>
            </a:r>
            <a:r>
              <a:rPr lang="en-GB" sz="1200" kern="1200" dirty="0">
                <a:solidFill>
                  <a:schemeClr val="tx1"/>
                </a:solidFill>
                <a:effectLst/>
                <a:latin typeface="+mn-lt"/>
                <a:ea typeface="+mn-ea"/>
                <a:cs typeface="+mn-cs"/>
              </a:rPr>
              <a:t>Arrangements began to form two shadow bodies: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 Health and Social Care Strategic Partnership Body to oversee strategic development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 Joint Commissioning Body to agree decisions on Greater Manchester-wide spending.</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July 2015 </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Public Health MoU - </a:t>
            </a:r>
            <a:r>
              <a:rPr lang="en-US" sz="1200" kern="1200" dirty="0">
                <a:solidFill>
                  <a:schemeClr val="tx1"/>
                </a:solidFill>
                <a:effectLst/>
                <a:latin typeface="+mn-lt"/>
                <a:ea typeface="+mn-ea"/>
                <a:cs typeface="+mn-cs"/>
              </a:rPr>
              <a:t>Launch of a new model of public health leadership in GM, putting </a:t>
            </a:r>
            <a:r>
              <a:rPr lang="en-GB" sz="1200" kern="1200" dirty="0">
                <a:solidFill>
                  <a:schemeClr val="tx1"/>
                </a:solidFill>
                <a:effectLst/>
                <a:latin typeface="+mn-lt"/>
                <a:ea typeface="+mn-ea"/>
                <a:cs typeface="+mn-cs"/>
              </a:rPr>
              <a:t>public health at the heart of wider economic and skills potential by helping people into work, encouraging independence and reducing demand on the NHS.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July 2015 – Spending Review </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Commitment in July 2015 budget to align the </a:t>
            </a:r>
            <a:r>
              <a:rPr lang="en-GB" sz="1200" kern="1200" dirty="0">
                <a:solidFill>
                  <a:schemeClr val="tx1"/>
                </a:solidFill>
                <a:effectLst/>
                <a:latin typeface="+mn-lt"/>
                <a:ea typeface="+mn-ea"/>
                <a:cs typeface="+mn-cs"/>
              </a:rPr>
              <a:t>Spending Review process for health and social care to GM §Strategic Sustainability Plan.</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September 2015 – Health Innovation Manchester Conception </a:t>
            </a:r>
            <a:r>
              <a:rPr lang="en-GB" sz="1200" kern="1200" dirty="0">
                <a:solidFill>
                  <a:schemeClr val="tx1"/>
                </a:solidFill>
                <a:effectLst/>
                <a:latin typeface="+mn-lt"/>
                <a:ea typeface="+mn-ea"/>
                <a:cs typeface="+mn-cs"/>
              </a:rPr>
              <a:t>– Bringing together world class experts in health, academia and industry to enable GM to compete on a global level through aligning Manchester Academic Health Science Centre (MAHSC), Greater Manchester Academic Health Science Network (GMAHSN) and Local Clinical Research Network (LCRN) </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October 2015 -</a:t>
            </a:r>
            <a:r>
              <a:rPr lang="en-GB" sz="1200" kern="1200" dirty="0">
                <a:solidFill>
                  <a:schemeClr val="tx1"/>
                </a:solidFill>
                <a:effectLst/>
                <a:latin typeface="+mn-lt"/>
                <a:ea typeface="+mn-ea"/>
                <a:cs typeface="+mn-cs"/>
              </a:rPr>
              <a:t> Shadow arrangements in place and start for governance and accountability,</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December 2015 -  Workforce Pilot </a:t>
            </a:r>
            <a:r>
              <a:rPr lang="en-GB" sz="1200" kern="1200" dirty="0">
                <a:solidFill>
                  <a:schemeClr val="tx1"/>
                </a:solidFill>
                <a:effectLst/>
                <a:latin typeface="+mn-lt"/>
                <a:ea typeface="+mn-ea"/>
                <a:cs typeface="+mn-cs"/>
              </a:rPr>
              <a:t> - A secure agreement across provider organisations in GM on common standards on pre-employment checks, statutory and mandatory training and common rates for specific targeted locum and agency staff.</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December 2015 -</a:t>
            </a:r>
            <a:r>
              <a:rPr lang="en-GB" sz="1200" kern="1200" dirty="0">
                <a:solidFill>
                  <a:schemeClr val="tx1"/>
                </a:solidFill>
                <a:effectLst/>
                <a:latin typeface="+mn-lt"/>
                <a:ea typeface="+mn-ea"/>
                <a:cs typeface="+mn-cs"/>
              </a:rPr>
              <a:t> In preparation for devolution, Greater Manchester and NHS England approved the details of the devolution of funds and governance arrangements. Local authorities and CCGs formally agreed the integrated health and social care arrangements. Also produced and agreed a Greater Manchester Health and Social Care Strategic Sustainability Plan. </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April 2016 - </a:t>
            </a:r>
            <a:r>
              <a:rPr lang="en-GB" sz="1200" kern="1200" dirty="0">
                <a:solidFill>
                  <a:schemeClr val="tx1"/>
                </a:solidFill>
                <a:effectLst/>
                <a:latin typeface="+mn-lt"/>
                <a:ea typeface="+mn-ea"/>
                <a:cs typeface="+mn-cs"/>
              </a:rPr>
              <a:t>Full devolution and/or delegation with final governance arrangements in place.</a:t>
            </a:r>
          </a:p>
          <a:p>
            <a:endParaRPr lang="en-GB" sz="1200" kern="1200" dirty="0">
              <a:solidFill>
                <a:schemeClr val="tx1"/>
              </a:solidFill>
              <a:effectLst/>
              <a:latin typeface="+mn-lt"/>
              <a:ea typeface="+mn-ea"/>
              <a:cs typeface="+mn-cs"/>
            </a:endParaRPr>
          </a:p>
          <a:p>
            <a:r>
              <a:rPr lang="en-GB" sz="1200" b="1" kern="1200" dirty="0">
                <a:solidFill>
                  <a:schemeClr val="tx1"/>
                </a:solidFill>
                <a:effectLst/>
                <a:highlight>
                  <a:srgbClr val="FFFF00"/>
                </a:highlight>
                <a:latin typeface="+mn-lt"/>
                <a:ea typeface="+mn-ea"/>
                <a:cs typeface="+mn-cs"/>
              </a:rPr>
              <a:t>October 2017- </a:t>
            </a:r>
            <a:r>
              <a:rPr lang="en-GB" sz="1200" kern="1200" dirty="0">
                <a:solidFill>
                  <a:schemeClr val="tx1"/>
                </a:solidFill>
                <a:effectLst/>
                <a:highlight>
                  <a:srgbClr val="FFFF00"/>
                </a:highlight>
                <a:latin typeface="+mn-lt"/>
                <a:ea typeface="+mn-ea"/>
                <a:cs typeface="+mn-cs"/>
              </a:rPr>
              <a:t>GMAHSN and MAHSC brought together to create Health Innovation Manchester</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8681295-7B8C-B34A-8696-985A84D40C63}" type="slidenum">
              <a:rPr lang="en-US" smtClean="0"/>
              <a:t>3</a:t>
            </a:fld>
            <a:endParaRPr lang="en-US" dirty="0"/>
          </a:p>
        </p:txBody>
      </p:sp>
    </p:spTree>
    <p:extLst>
      <p:ext uri="{BB962C8B-B14F-4D97-AF65-F5344CB8AC3E}">
        <p14:creationId xmlns:p14="http://schemas.microsoft.com/office/powerpoint/2010/main" val="29808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Like all cities and countries, Greater Manchester is facing significant public health challenges. This is against a backdrop of rising health and social care costs. </a:t>
            </a:r>
          </a:p>
          <a:p>
            <a:endParaRPr lang="en-US" dirty="0"/>
          </a:p>
          <a:p>
            <a:r>
              <a:rPr lang="en-US" sz="1200" b="0" kern="1200" dirty="0">
                <a:solidFill>
                  <a:schemeClr val="tx1"/>
                </a:solidFill>
                <a:effectLst/>
                <a:latin typeface="+mn-lt"/>
                <a:ea typeface="+mn-ea"/>
                <a:cs typeface="+mn-cs"/>
              </a:rPr>
              <a:t>At the same time, the challenges and barriers to introducing innovation into health and social care services at pace are global issues. </a:t>
            </a:r>
          </a:p>
          <a:p>
            <a:endParaRPr lang="en-US" dirty="0"/>
          </a:p>
          <a:p>
            <a:r>
              <a:rPr lang="en-US" sz="1200" b="0" kern="1200" dirty="0">
                <a:solidFill>
                  <a:schemeClr val="tx1"/>
                </a:solidFill>
                <a:effectLst/>
                <a:latin typeface="+mn-lt"/>
                <a:ea typeface="+mn-ea"/>
                <a:cs typeface="+mn-cs"/>
              </a:rPr>
              <a:t>Empowered by devolution, Greater Manchester is uniquely placed to tackle both of these challenges. </a:t>
            </a:r>
          </a:p>
          <a:p>
            <a:endParaRPr lang="en-US" dirty="0"/>
          </a:p>
          <a:p>
            <a:r>
              <a:rPr lang="en-US" sz="1200" b="0" kern="1200" dirty="0">
                <a:solidFill>
                  <a:schemeClr val="tx1"/>
                </a:solidFill>
                <a:effectLst/>
                <a:latin typeface="+mn-lt"/>
                <a:ea typeface="+mn-ea"/>
                <a:cs typeface="+mn-cs"/>
              </a:rPr>
              <a:t>With a single accountable body responsible for the city region’s annual £6 billion health and social care budget, for the first time, Greater Manchester can adopt a system-wide view of the most pressing health and social care needs, agreeing shared priorities, and streamlining processes to enable faster decision-making. </a:t>
            </a:r>
          </a:p>
          <a:p>
            <a:endParaRPr lang="en-US" dirty="0"/>
          </a:p>
          <a:p>
            <a:r>
              <a:rPr lang="en-US" sz="1200" b="0" kern="1200" dirty="0">
                <a:solidFill>
                  <a:schemeClr val="tx1"/>
                </a:solidFill>
                <a:effectLst/>
                <a:latin typeface="+mn-lt"/>
                <a:ea typeface="+mn-ea"/>
                <a:cs typeface="+mn-cs"/>
              </a:rPr>
              <a:t>An accompanying system-wide approach to innovation is also critical. Health Innovation Manchester is the city region’s response. </a:t>
            </a:r>
            <a:endParaRPr lang="en-US" dirty="0"/>
          </a:p>
        </p:txBody>
      </p:sp>
      <p:sp>
        <p:nvSpPr>
          <p:cNvPr id="4" name="Slide Number Placeholder 3"/>
          <p:cNvSpPr>
            <a:spLocks noGrp="1"/>
          </p:cNvSpPr>
          <p:nvPr>
            <p:ph type="sldNum" sz="quarter" idx="10"/>
          </p:nvPr>
        </p:nvSpPr>
        <p:spPr/>
        <p:txBody>
          <a:bodyPr/>
          <a:lstStyle/>
          <a:p>
            <a:fld id="{4CB7589C-D540-A245-9B1F-3098F3C83322}" type="slidenum">
              <a:rPr lang="en-GB" smtClean="0"/>
              <a:t>5</a:t>
            </a:fld>
            <a:endParaRPr lang="en-GB" dirty="0"/>
          </a:p>
        </p:txBody>
      </p:sp>
    </p:spTree>
    <p:extLst>
      <p:ext uri="{BB962C8B-B14F-4D97-AF65-F5344CB8AC3E}">
        <p14:creationId xmlns:p14="http://schemas.microsoft.com/office/powerpoint/2010/main" val="1022628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quickly draw parallels between our aims in Greater Manchester and those outlined in the IPHA Manifesto for Health!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Bringing Innovative medicines to all patients faster  -  </a:t>
            </a:r>
            <a:r>
              <a:rPr lang="en-GB" sz="1200" dirty="0">
                <a:latin typeface="Trebuchet MS" panose="020B0603020202020204" pitchFamily="34" charset="0"/>
              </a:rPr>
              <a:t>Accelerate delivery of innovation into health, care and wellness delivery.</a:t>
            </a:r>
            <a:endParaRPr lang="en-US" sz="1200" dirty="0">
              <a:latin typeface="Trebuchet MS" panose="020B0603020202020204" pitchFamily="34" charset="0"/>
            </a:endParaRPr>
          </a:p>
          <a:p>
            <a:endParaRPr lang="en-US" dirty="0"/>
          </a:p>
          <a:p>
            <a:r>
              <a:rPr lang="en-US" dirty="0"/>
              <a:t>Build capacity to discover and make tomorrows cures – </a:t>
            </a:r>
            <a:r>
              <a:rPr lang="en-GB" sz="1200" dirty="0">
                <a:latin typeface="Trebuchet MS" panose="020B0603020202020204" pitchFamily="34" charset="0"/>
              </a:rPr>
              <a:t>Ensure a constant innovation pipeline into health and social care</a:t>
            </a:r>
            <a:endParaRPr lang="en-US" dirty="0"/>
          </a:p>
          <a:p>
            <a:endParaRPr lang="en-US" dirty="0"/>
          </a:p>
          <a:p>
            <a:r>
              <a:rPr lang="en-US" dirty="0"/>
              <a:t>Working together to advance patients interests – </a:t>
            </a:r>
            <a:r>
              <a:rPr lang="en-GB" sz="1200" dirty="0">
                <a:latin typeface="Trebuchet MS" panose="020B0603020202020204" pitchFamily="34" charset="0"/>
              </a:rPr>
              <a:t>Prioritise and monitor innovation activities that meet the needs of GM</a:t>
            </a:r>
            <a:endParaRPr lang="en-US" dirty="0"/>
          </a:p>
          <a:p>
            <a:endParaRPr lang="en-US" dirty="0"/>
          </a:p>
        </p:txBody>
      </p:sp>
      <p:sp>
        <p:nvSpPr>
          <p:cNvPr id="4" name="Slide Number Placeholder 3"/>
          <p:cNvSpPr>
            <a:spLocks noGrp="1"/>
          </p:cNvSpPr>
          <p:nvPr>
            <p:ph type="sldNum" sz="quarter" idx="5"/>
          </p:nvPr>
        </p:nvSpPr>
        <p:spPr/>
        <p:txBody>
          <a:bodyPr/>
          <a:lstStyle/>
          <a:p>
            <a:fld id="{F8681295-7B8C-B34A-8696-985A84D40C63}" type="slidenum">
              <a:rPr lang="en-US" smtClean="0"/>
              <a:t>8</a:t>
            </a:fld>
            <a:endParaRPr lang="en-US" dirty="0"/>
          </a:p>
        </p:txBody>
      </p:sp>
    </p:spTree>
    <p:extLst>
      <p:ext uri="{BB962C8B-B14F-4D97-AF65-F5344CB8AC3E}">
        <p14:creationId xmlns:p14="http://schemas.microsoft.com/office/powerpoint/2010/main" val="1874935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81295-7B8C-B34A-8696-985A84D40C63}" type="slidenum">
              <a:rPr lang="en-US" smtClean="0"/>
              <a:t>10</a:t>
            </a:fld>
            <a:endParaRPr lang="en-US"/>
          </a:p>
        </p:txBody>
      </p:sp>
    </p:spTree>
    <p:extLst>
      <p:ext uri="{BB962C8B-B14F-4D97-AF65-F5344CB8AC3E}">
        <p14:creationId xmlns:p14="http://schemas.microsoft.com/office/powerpoint/2010/main" val="43884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speak to how the system is ready for an AHSS </a:t>
            </a:r>
            <a:r>
              <a:rPr lang="mr-IN"/>
              <a:t>–</a:t>
            </a:r>
            <a:r>
              <a:rPr lang="en-US"/>
              <a:t> there has always</a:t>
            </a:r>
            <a:r>
              <a:rPr lang="en-US" baseline="0"/>
              <a:t> been a history of collaboration in Manchester, devolution just cements it and also allows for more possibility as we now have more control over our finances and how to direct them. </a:t>
            </a:r>
          </a:p>
          <a:p>
            <a:endParaRPr lang="en-US" baseline="0"/>
          </a:p>
          <a:p>
            <a:r>
              <a:rPr lang="en-US" baseline="0"/>
              <a:t>The biggest change that we could make is to stop silo and in-year budgeting between different parts of the health and social care system</a:t>
            </a:r>
            <a:endParaRPr lang="en-US"/>
          </a:p>
          <a:p>
            <a:endParaRPr lang="en-US"/>
          </a:p>
        </p:txBody>
      </p:sp>
      <p:sp>
        <p:nvSpPr>
          <p:cNvPr id="4" name="Slide Number Placeholder 3"/>
          <p:cNvSpPr>
            <a:spLocks noGrp="1"/>
          </p:cNvSpPr>
          <p:nvPr>
            <p:ph type="sldNum" sz="quarter" idx="10"/>
          </p:nvPr>
        </p:nvSpPr>
        <p:spPr/>
        <p:txBody>
          <a:bodyPr/>
          <a:lstStyle/>
          <a:p>
            <a:fld id="{4CB7589C-D540-A245-9B1F-3098F3C83322}" type="slidenum">
              <a:rPr lang="en-GB" smtClean="0"/>
              <a:t>11</a:t>
            </a:fld>
            <a:endParaRPr lang="en-GB"/>
          </a:p>
        </p:txBody>
      </p:sp>
    </p:spTree>
    <p:extLst>
      <p:ext uri="{BB962C8B-B14F-4D97-AF65-F5344CB8AC3E}">
        <p14:creationId xmlns:p14="http://schemas.microsoft.com/office/powerpoint/2010/main" val="1007174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Pace, cost, and risk of innovation</a:t>
            </a:r>
            <a:br>
              <a:rPr lang="en-GB" sz="1200" b="1" i="0" kern="1200" dirty="0">
                <a:solidFill>
                  <a:schemeClr val="tx1"/>
                </a:solidFill>
                <a:effectLst/>
                <a:latin typeface="+mn-lt"/>
                <a:ea typeface="+mn-ea"/>
                <a:cs typeface="+mn-cs"/>
              </a:rPr>
            </a:br>
            <a:r>
              <a:rPr lang="en-GB" sz="1200" b="0" i="1" kern="1200" dirty="0">
                <a:solidFill>
                  <a:schemeClr val="tx1"/>
                </a:solidFill>
                <a:effectLst/>
                <a:latin typeface="+mn-lt"/>
                <a:ea typeface="+mn-ea"/>
                <a:cs typeface="+mn-cs"/>
              </a:rPr>
              <a:t>Increased pressure to bring products and services to the market has led to a push toward “patient-centric” and personalized care models.</a:t>
            </a:r>
            <a:endParaRPr lang="en-GB" sz="1200" b="0"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Impact of globalization</a:t>
            </a:r>
            <a:br>
              <a:rPr lang="en-GB" sz="1200" b="1" i="0" kern="1200" dirty="0">
                <a:solidFill>
                  <a:schemeClr val="tx1"/>
                </a:solidFill>
                <a:effectLst/>
                <a:latin typeface="+mn-lt"/>
                <a:ea typeface="+mn-ea"/>
                <a:cs typeface="+mn-cs"/>
              </a:rPr>
            </a:br>
            <a:r>
              <a:rPr lang="en-GB" sz="1200" b="0" i="1" kern="1200" dirty="0">
                <a:solidFill>
                  <a:schemeClr val="tx1"/>
                </a:solidFill>
                <a:effectLst/>
                <a:latin typeface="+mn-lt"/>
                <a:ea typeface="+mn-ea"/>
                <a:cs typeface="+mn-cs"/>
              </a:rPr>
              <a:t>Competition is global and emerging markets all over the world are disrupting the industry. Meanwhile, adhering to government regulations around taxation, trade, approvals, market access, and pricing continues to be a struggle.</a:t>
            </a:r>
            <a:endParaRPr lang="en-GB" sz="1200" b="0"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Changing definitions of value and price</a:t>
            </a:r>
            <a:br>
              <a:rPr lang="en-GB" sz="1200" b="1" i="0" kern="1200" dirty="0">
                <a:solidFill>
                  <a:schemeClr val="tx1"/>
                </a:solidFill>
                <a:effectLst/>
                <a:latin typeface="+mn-lt"/>
                <a:ea typeface="+mn-ea"/>
                <a:cs typeface="+mn-cs"/>
              </a:rPr>
            </a:br>
            <a:r>
              <a:rPr lang="en-GB" sz="1200" b="0" i="1" kern="1200" dirty="0">
                <a:solidFill>
                  <a:schemeClr val="tx1"/>
                </a:solidFill>
                <a:effectLst/>
                <a:latin typeface="+mn-lt"/>
                <a:ea typeface="+mn-ea"/>
                <a:cs typeface="+mn-cs"/>
              </a:rPr>
              <a:t>Increasing pressure to lower drug prices and non-traditional ways of serving patients, such as education, support, and self-administration, means pricing is more value-based. Gartner recommends that CIOs strengthen their analytics to evaluate data, predict revenue and services, and make comparisons on a national level.</a:t>
            </a:r>
            <a:endParaRPr lang="en-GB" sz="1200" b="0"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Shifting health policy, legislation, reforms, and regulations</a:t>
            </a:r>
            <a:br>
              <a:rPr lang="en-GB" sz="1200" b="1" i="0" kern="1200" dirty="0">
                <a:solidFill>
                  <a:schemeClr val="tx1"/>
                </a:solidFill>
                <a:effectLst/>
                <a:latin typeface="+mn-lt"/>
                <a:ea typeface="+mn-ea"/>
                <a:cs typeface="+mn-cs"/>
              </a:rPr>
            </a:br>
            <a:r>
              <a:rPr lang="en-GB" sz="1200" b="0" i="1" kern="1200" dirty="0">
                <a:solidFill>
                  <a:schemeClr val="tx1"/>
                </a:solidFill>
                <a:effectLst/>
                <a:latin typeface="+mn-lt"/>
                <a:ea typeface="+mn-ea"/>
                <a:cs typeface="+mn-cs"/>
              </a:rPr>
              <a:t>Government policy, funding level, law, and regulation are constantly changing around the globe, and these continue to affect how life sciences organizations operate.</a:t>
            </a:r>
            <a:endParaRPr lang="en-GB" sz="1200" b="0"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Reshaping value propositions across the healthcare ecosystem</a:t>
            </a:r>
            <a:br>
              <a:rPr lang="en-GB" sz="1200" b="1" i="0" kern="1200" dirty="0">
                <a:solidFill>
                  <a:schemeClr val="tx1"/>
                </a:solidFill>
                <a:effectLst/>
                <a:latin typeface="+mn-lt"/>
                <a:ea typeface="+mn-ea"/>
                <a:cs typeface="+mn-cs"/>
              </a:rPr>
            </a:br>
            <a:r>
              <a:rPr lang="en-GB" sz="1200" b="0" i="1" kern="1200" dirty="0">
                <a:solidFill>
                  <a:schemeClr val="tx1"/>
                </a:solidFill>
                <a:effectLst/>
                <a:latin typeface="+mn-lt"/>
                <a:ea typeface="+mn-ea"/>
                <a:cs typeface="+mn-cs"/>
              </a:rPr>
              <a:t>“Coopetition” will become more common between organizations as they develop new business models and create winning business strategies.</a:t>
            </a:r>
            <a:endParaRPr lang="en-GB" sz="1200" b="0"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Rise in consumer accountability and power</a:t>
            </a:r>
            <a:br>
              <a:rPr lang="en-GB" sz="1200" b="1" i="0" kern="1200" dirty="0">
                <a:solidFill>
                  <a:schemeClr val="tx1"/>
                </a:solidFill>
                <a:effectLst/>
                <a:latin typeface="+mn-lt"/>
                <a:ea typeface="+mn-ea"/>
                <a:cs typeface="+mn-cs"/>
              </a:rPr>
            </a:br>
            <a:r>
              <a:rPr lang="en-GB" sz="1200" b="0" i="1" kern="1200" dirty="0">
                <a:solidFill>
                  <a:schemeClr val="tx1"/>
                </a:solidFill>
                <a:effectLst/>
                <a:latin typeface="+mn-lt"/>
                <a:ea typeface="+mn-ea"/>
                <a:cs typeface="+mn-cs"/>
              </a:rPr>
              <a:t>Patients will control most of the power due to the growing impact of omni-channel communication between consumers and organizations.</a:t>
            </a: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CB7589C-D540-A245-9B1F-3098F3C83322}" type="slidenum">
              <a:rPr lang="en-GB" smtClean="0"/>
              <a:t>12</a:t>
            </a:fld>
            <a:endParaRPr lang="en-GB" dirty="0"/>
          </a:p>
        </p:txBody>
      </p:sp>
    </p:spTree>
    <p:extLst>
      <p:ext uri="{BB962C8B-B14F-4D97-AF65-F5344CB8AC3E}">
        <p14:creationId xmlns:p14="http://schemas.microsoft.com/office/powerpoint/2010/main" val="945222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mention – the challenges that we have faced in working collaboratively across commissioners, providers and the pharmaceutical industry and how we have been dealing with them eg.</a:t>
            </a:r>
          </a:p>
          <a:p>
            <a:endParaRPr lang="en-GB" dirty="0"/>
          </a:p>
          <a:p>
            <a:pPr marL="171450" indent="-171450">
              <a:buFont typeface="Arial" panose="020B0604020202020204" pitchFamily="34" charset="0"/>
              <a:buChar char="•"/>
            </a:pPr>
            <a:r>
              <a:rPr lang="en-GB" dirty="0"/>
              <a:t>Working hard to dispel the myth that pharmaceutical companies are driven only by shareholder value / revenue and profit</a:t>
            </a:r>
          </a:p>
          <a:p>
            <a:pPr marL="171450" indent="-171450">
              <a:buFont typeface="Arial" panose="020B0604020202020204" pitchFamily="34" charset="0"/>
              <a:buChar char="•"/>
            </a:pPr>
            <a:r>
              <a:rPr lang="en-GB" dirty="0"/>
              <a:t>Communicating the value added that can be derived from the Pharma industry – such as their expertise in health economics, highlighting their investment in the system (financial and human resources)</a:t>
            </a:r>
          </a:p>
          <a:p>
            <a:pPr marL="171450" indent="-171450">
              <a:buFont typeface="Arial" panose="020B0604020202020204" pitchFamily="34" charset="0"/>
              <a:buChar char="•"/>
            </a:pPr>
            <a:r>
              <a:rPr lang="en-GB" dirty="0"/>
              <a:t>Formalised agreement in the form of an MoU that focuses on optimising medicines to ensure the system gets value for money from it’s medicines spend, Pharma investment in discovery and development, our investment in building capacity for discovering and developing – digital infrastructure and reporting back to the system against those parameters. </a:t>
            </a:r>
          </a:p>
          <a:p>
            <a:pPr marL="171450" indent="-171450">
              <a:buFont typeface="Arial" panose="020B0604020202020204" pitchFamily="34" charset="0"/>
              <a:buChar char="•"/>
            </a:pPr>
            <a:r>
              <a:rPr lang="en-GB" dirty="0"/>
              <a:t>The MoU with pharma is not about selling more medicines into the system  </a:t>
            </a:r>
          </a:p>
        </p:txBody>
      </p:sp>
      <p:sp>
        <p:nvSpPr>
          <p:cNvPr id="4" name="Slide Number Placeholder 3"/>
          <p:cNvSpPr>
            <a:spLocks noGrp="1"/>
          </p:cNvSpPr>
          <p:nvPr>
            <p:ph type="sldNum" sz="quarter" idx="5"/>
          </p:nvPr>
        </p:nvSpPr>
        <p:spPr/>
        <p:txBody>
          <a:bodyPr/>
          <a:lstStyle/>
          <a:p>
            <a:fld id="{4CB7589C-D540-A245-9B1F-3098F3C83322}" type="slidenum">
              <a:rPr lang="en-GB" smtClean="0"/>
              <a:t>13</a:t>
            </a:fld>
            <a:endParaRPr lang="en-GB" dirty="0"/>
          </a:p>
        </p:txBody>
      </p:sp>
    </p:spTree>
    <p:extLst>
      <p:ext uri="{BB962C8B-B14F-4D97-AF65-F5344CB8AC3E}">
        <p14:creationId xmlns:p14="http://schemas.microsoft.com/office/powerpoint/2010/main" val="581803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7589C-D540-A245-9B1F-3098F3C83322}" type="slidenum">
              <a:rPr lang="en-GB" smtClean="0"/>
              <a:t>15</a:t>
            </a:fld>
            <a:endParaRPr lang="en-GB" dirty="0"/>
          </a:p>
        </p:txBody>
      </p:sp>
    </p:spTree>
    <p:extLst>
      <p:ext uri="{BB962C8B-B14F-4D97-AF65-F5344CB8AC3E}">
        <p14:creationId xmlns:p14="http://schemas.microsoft.com/office/powerpoint/2010/main" val="29412486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9D433B-3041-994C-A2D7-8BD8F2AB62FD}"/>
              </a:ext>
            </a:extLst>
          </p:cNvPr>
          <p:cNvPicPr>
            <a:picLocks noChangeAspect="1"/>
          </p:cNvPicPr>
          <p:nvPr userDrawn="1"/>
        </p:nvPicPr>
        <p:blipFill rotWithShape="1">
          <a:blip r:embed="rId2"/>
          <a:srcRect l="34119" t="5853" b="6689"/>
          <a:stretch/>
        </p:blipFill>
        <p:spPr>
          <a:xfrm>
            <a:off x="0" y="0"/>
            <a:ext cx="3581400" cy="6858000"/>
          </a:xfrm>
          <a:prstGeom prst="rect">
            <a:avLst/>
          </a:prstGeom>
        </p:spPr>
      </p:pic>
      <p:sp>
        <p:nvSpPr>
          <p:cNvPr id="2" name="Title 1">
            <a:extLst>
              <a:ext uri="{FF2B5EF4-FFF2-40B4-BE49-F238E27FC236}">
                <a16:creationId xmlns:a16="http://schemas.microsoft.com/office/drawing/2014/main" id="{03DA8EA6-E7B4-C944-B5F4-4658B7E76398}"/>
              </a:ext>
            </a:extLst>
          </p:cNvPr>
          <p:cNvSpPr>
            <a:spLocks noGrp="1"/>
          </p:cNvSpPr>
          <p:nvPr>
            <p:ph type="ctrTitle"/>
          </p:nvPr>
        </p:nvSpPr>
        <p:spPr>
          <a:xfrm>
            <a:off x="2886635" y="2267929"/>
            <a:ext cx="9144000" cy="1752742"/>
          </a:xfrm>
        </p:spPr>
        <p:txBody>
          <a:bodyPr anchor="ctr" anchorCtr="0">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38AB4D3-FC4C-134B-ADF4-9F78DDBBD5B1}"/>
              </a:ext>
            </a:extLst>
          </p:cNvPr>
          <p:cNvSpPr>
            <a:spLocks noGrp="1"/>
          </p:cNvSpPr>
          <p:nvPr>
            <p:ph type="subTitle" idx="1"/>
          </p:nvPr>
        </p:nvSpPr>
        <p:spPr>
          <a:xfrm>
            <a:off x="2886635" y="4201925"/>
            <a:ext cx="9144000" cy="82788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Picture 10">
            <a:extLst>
              <a:ext uri="{FF2B5EF4-FFF2-40B4-BE49-F238E27FC236}">
                <a16:creationId xmlns:a16="http://schemas.microsoft.com/office/drawing/2014/main" id="{FAB9710F-17E5-8A40-9112-885DC0B90A05}"/>
              </a:ext>
            </a:extLst>
          </p:cNvPr>
          <p:cNvPicPr>
            <a:picLocks noChangeAspect="1"/>
          </p:cNvPicPr>
          <p:nvPr userDrawn="1"/>
        </p:nvPicPr>
        <p:blipFill>
          <a:blip r:embed="rId3"/>
          <a:stretch>
            <a:fillRect/>
          </a:stretch>
        </p:blipFill>
        <p:spPr>
          <a:xfrm>
            <a:off x="9288930" y="0"/>
            <a:ext cx="2517588" cy="1258794"/>
          </a:xfrm>
          <a:prstGeom prst="rect">
            <a:avLst/>
          </a:prstGeom>
        </p:spPr>
      </p:pic>
    </p:spTree>
    <p:extLst>
      <p:ext uri="{BB962C8B-B14F-4D97-AF65-F5344CB8AC3E}">
        <p14:creationId xmlns:p14="http://schemas.microsoft.com/office/powerpoint/2010/main" val="3172253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0274F"/>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FC8779D-71B0-8E4D-9470-3899E38785F2}"/>
              </a:ext>
            </a:extLst>
          </p:cNvPr>
          <p:cNvPicPr>
            <a:picLocks noChangeAspect="1"/>
          </p:cNvPicPr>
          <p:nvPr userDrawn="1"/>
        </p:nvPicPr>
        <p:blipFill>
          <a:blip r:embed="rId2"/>
          <a:stretch>
            <a:fillRect/>
          </a:stretch>
        </p:blipFill>
        <p:spPr>
          <a:xfrm>
            <a:off x="-6833830" y="-7460065"/>
            <a:ext cx="21962070" cy="24682687"/>
          </a:xfrm>
          <a:prstGeom prst="rect">
            <a:avLst/>
          </a:prstGeom>
        </p:spPr>
      </p:pic>
      <p:pic>
        <p:nvPicPr>
          <p:cNvPr id="10" name="Picture 9">
            <a:extLst>
              <a:ext uri="{FF2B5EF4-FFF2-40B4-BE49-F238E27FC236}">
                <a16:creationId xmlns:a16="http://schemas.microsoft.com/office/drawing/2014/main" id="{D512FEB5-F54E-BB40-AC40-173706FB131F}"/>
              </a:ext>
            </a:extLst>
          </p:cNvPr>
          <p:cNvPicPr>
            <a:picLocks noChangeAspect="1"/>
          </p:cNvPicPr>
          <p:nvPr userDrawn="1"/>
        </p:nvPicPr>
        <p:blipFill>
          <a:blip r:embed="rId3"/>
          <a:stretch>
            <a:fillRect/>
          </a:stretch>
        </p:blipFill>
        <p:spPr>
          <a:xfrm>
            <a:off x="5211919" y="4481743"/>
            <a:ext cx="1768162" cy="799073"/>
          </a:xfrm>
          <a:prstGeom prst="rect">
            <a:avLst/>
          </a:prstGeom>
        </p:spPr>
      </p:pic>
      <p:sp>
        <p:nvSpPr>
          <p:cNvPr id="7" name="Title 1">
            <a:extLst>
              <a:ext uri="{FF2B5EF4-FFF2-40B4-BE49-F238E27FC236}">
                <a16:creationId xmlns:a16="http://schemas.microsoft.com/office/drawing/2014/main" id="{FB6B2E45-23DF-E041-86DF-FA758841C712}"/>
              </a:ext>
            </a:extLst>
          </p:cNvPr>
          <p:cNvSpPr>
            <a:spLocks noGrp="1"/>
          </p:cNvSpPr>
          <p:nvPr>
            <p:ph type="ctrTitle" hasCustomPrompt="1"/>
          </p:nvPr>
        </p:nvSpPr>
        <p:spPr>
          <a:xfrm>
            <a:off x="1100231" y="1819147"/>
            <a:ext cx="10459874" cy="1621327"/>
          </a:xfrm>
          <a:ln w="38100">
            <a:noFill/>
          </a:ln>
        </p:spPr>
        <p:txBody>
          <a:bodyPr wrap="none" anchor="ctr" anchorCtr="0">
            <a:normAutofit/>
          </a:bodyPr>
          <a:lstStyle>
            <a:lvl1pPr algn="ctr">
              <a:lnSpc>
                <a:spcPct val="150000"/>
              </a:lnSpc>
              <a:defRPr sz="2000" b="1" i="0" spc="0">
                <a:solidFill>
                  <a:schemeClr val="bg1"/>
                </a:solidFill>
                <a:latin typeface="Adelle Condensed SemiBold" panose="02000503000000020004" pitchFamily="2" charset="77"/>
                <a:cs typeface="Beirut" pitchFamily="2" charset="-78"/>
              </a:defRPr>
            </a:lvl1pPr>
          </a:lstStyle>
          <a:p>
            <a:r>
              <a:rPr lang="en-US" sz="2000" dirty="0"/>
              <a:t>AN INTERNATIONAL  LEADER   IN   ACCELERATING </a:t>
            </a:r>
            <a:br>
              <a:rPr lang="en-US" sz="2000" dirty="0"/>
            </a:br>
            <a:r>
              <a:rPr lang="en-US" sz="2000" dirty="0"/>
              <a:t>INNOVATION   THAT   TRANSFORMS   CITIZENS </a:t>
            </a:r>
            <a:br>
              <a:rPr lang="en-US" sz="2000" dirty="0"/>
            </a:br>
            <a:r>
              <a:rPr lang="en-US" sz="2000" dirty="0"/>
              <a:t>HEALTH   AND   WELLBEING</a:t>
            </a:r>
            <a:endParaRPr lang="en-US" dirty="0"/>
          </a:p>
        </p:txBody>
      </p:sp>
      <p:cxnSp>
        <p:nvCxnSpPr>
          <p:cNvPr id="3" name="Straight Connector 2">
            <a:extLst>
              <a:ext uri="{FF2B5EF4-FFF2-40B4-BE49-F238E27FC236}">
                <a16:creationId xmlns:a16="http://schemas.microsoft.com/office/drawing/2014/main" id="{796C6EEA-85CC-3443-9F44-98A6CCA41DDD}"/>
              </a:ext>
            </a:extLst>
          </p:cNvPr>
          <p:cNvCxnSpPr>
            <a:cxnSpLocks/>
          </p:cNvCxnSpPr>
          <p:nvPr userDrawn="1"/>
        </p:nvCxnSpPr>
        <p:spPr>
          <a:xfrm flipH="1">
            <a:off x="3354123" y="1952754"/>
            <a:ext cx="52743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622FBC-D3C1-E745-A27D-79BB8FE561C3}"/>
              </a:ext>
            </a:extLst>
          </p:cNvPr>
          <p:cNvCxnSpPr>
            <a:cxnSpLocks/>
          </p:cNvCxnSpPr>
          <p:nvPr userDrawn="1"/>
        </p:nvCxnSpPr>
        <p:spPr>
          <a:xfrm flipV="1">
            <a:off x="3354123" y="1952754"/>
            <a:ext cx="0" cy="13439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FAF7227-54DB-634C-89DE-596D91D9F2A5}"/>
              </a:ext>
            </a:extLst>
          </p:cNvPr>
          <p:cNvCxnSpPr>
            <a:cxnSpLocks/>
          </p:cNvCxnSpPr>
          <p:nvPr userDrawn="1"/>
        </p:nvCxnSpPr>
        <p:spPr>
          <a:xfrm flipH="1">
            <a:off x="3348547" y="3295247"/>
            <a:ext cx="52743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82EABA3-36C1-F641-80FA-2B13EBE130E4}"/>
              </a:ext>
            </a:extLst>
          </p:cNvPr>
          <p:cNvCxnSpPr>
            <a:cxnSpLocks/>
          </p:cNvCxnSpPr>
          <p:nvPr userDrawn="1"/>
        </p:nvCxnSpPr>
        <p:spPr>
          <a:xfrm flipH="1">
            <a:off x="8672558" y="1952754"/>
            <a:ext cx="52743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25ADA14-B35B-0245-9CC2-09198D2A0B47}"/>
              </a:ext>
            </a:extLst>
          </p:cNvPr>
          <p:cNvCxnSpPr>
            <a:cxnSpLocks/>
          </p:cNvCxnSpPr>
          <p:nvPr userDrawn="1"/>
        </p:nvCxnSpPr>
        <p:spPr>
          <a:xfrm flipV="1">
            <a:off x="9205571" y="1952754"/>
            <a:ext cx="0" cy="13439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866FAFF-DD44-8742-BACD-0A0BEC7F0658}"/>
              </a:ext>
            </a:extLst>
          </p:cNvPr>
          <p:cNvCxnSpPr>
            <a:cxnSpLocks/>
          </p:cNvCxnSpPr>
          <p:nvPr userDrawn="1"/>
        </p:nvCxnSpPr>
        <p:spPr>
          <a:xfrm flipH="1">
            <a:off x="8672558" y="3295247"/>
            <a:ext cx="52743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7FCF217-37E1-8F41-8E02-28C8150DEE1A}"/>
              </a:ext>
            </a:extLst>
          </p:cNvPr>
          <p:cNvSpPr txBox="1"/>
          <p:nvPr userDrawn="1"/>
        </p:nvSpPr>
        <p:spPr>
          <a:xfrm>
            <a:off x="0" y="5392271"/>
            <a:ext cx="12192000" cy="1211870"/>
          </a:xfrm>
          <a:prstGeom prst="rect">
            <a:avLst/>
          </a:prstGeom>
          <a:noFill/>
        </p:spPr>
        <p:txBody>
          <a:bodyPr wrap="square" rtlCol="0">
            <a:spAutoFit/>
          </a:bodyPr>
          <a:lstStyle/>
          <a:p>
            <a:pPr algn="ctr">
              <a:lnSpc>
                <a:spcPct val="150000"/>
              </a:lnSpc>
            </a:pPr>
            <a:r>
              <a:rPr lang="en-US" sz="1600" b="0" i="0">
                <a:solidFill>
                  <a:schemeClr val="bg1"/>
                </a:solidFill>
                <a:latin typeface="Agenda-Light" pitchFamily="2" charset="0"/>
              </a:rPr>
              <a:t>@</a:t>
            </a:r>
            <a:r>
              <a:rPr lang="en-US" sz="1600" b="0" i="0" err="1">
                <a:solidFill>
                  <a:schemeClr val="bg1"/>
                </a:solidFill>
                <a:latin typeface="Agenda-Light" pitchFamily="2" charset="0"/>
              </a:rPr>
              <a:t>healthinnovmcr</a:t>
            </a:r>
            <a:endParaRPr lang="en-US" sz="1600" b="0" i="0">
              <a:solidFill>
                <a:schemeClr val="bg1"/>
              </a:solidFill>
              <a:latin typeface="Agenda-Light" pitchFamily="2" charset="0"/>
            </a:endParaRPr>
          </a:p>
          <a:p>
            <a:pPr algn="ctr">
              <a:lnSpc>
                <a:spcPct val="150000"/>
              </a:lnSpc>
            </a:pPr>
            <a:r>
              <a:rPr lang="en-US" sz="1600" b="0" i="0" err="1">
                <a:solidFill>
                  <a:schemeClr val="bg1"/>
                </a:solidFill>
                <a:latin typeface="Agenda-Light" pitchFamily="2" charset="0"/>
              </a:rPr>
              <a:t>info@healthinnovationmanchester.com</a:t>
            </a:r>
            <a:endParaRPr lang="en-US" sz="1600" b="0" i="0">
              <a:solidFill>
                <a:schemeClr val="bg1"/>
              </a:solidFill>
              <a:latin typeface="Agenda-Light" pitchFamily="2" charset="0"/>
            </a:endParaRPr>
          </a:p>
          <a:p>
            <a:pPr algn="ctr">
              <a:lnSpc>
                <a:spcPct val="150000"/>
              </a:lnSpc>
            </a:pPr>
            <a:r>
              <a:rPr lang="en-US" sz="1600" b="0" i="0" err="1">
                <a:solidFill>
                  <a:schemeClr val="bg1"/>
                </a:solidFill>
                <a:latin typeface="Agenda-Light" pitchFamily="2" charset="0"/>
              </a:rPr>
              <a:t>www.healthinnovationmanchester.com</a:t>
            </a:r>
            <a:endParaRPr lang="en-US" sz="1600" b="0" i="0">
              <a:solidFill>
                <a:schemeClr val="bg1"/>
              </a:solidFill>
              <a:latin typeface="Agenda-Light" pitchFamily="2" charset="0"/>
            </a:endParaRPr>
          </a:p>
        </p:txBody>
      </p:sp>
    </p:spTree>
    <p:extLst>
      <p:ext uri="{BB962C8B-B14F-4D97-AF65-F5344CB8AC3E}">
        <p14:creationId xmlns:p14="http://schemas.microsoft.com/office/powerpoint/2010/main" val="113270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HInM_GMCA_Single_Column_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C5CE4D-4D1E-D04C-AFB7-5844EE35B16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88" y="0"/>
            <a:ext cx="8269717" cy="6135329"/>
          </a:xfrm>
          <a:prstGeom prst="rect">
            <a:avLst/>
          </a:prstGeom>
        </p:spPr>
      </p:pic>
      <p:sp>
        <p:nvSpPr>
          <p:cNvPr id="7" name="Text Placeholder 3">
            <a:extLst>
              <a:ext uri="{FF2B5EF4-FFF2-40B4-BE49-F238E27FC236}">
                <a16:creationId xmlns:a16="http://schemas.microsoft.com/office/drawing/2014/main" id="{98BDBBFD-334F-C04C-AC8D-46F29FC23C9B}"/>
              </a:ext>
            </a:extLst>
          </p:cNvPr>
          <p:cNvSpPr>
            <a:spLocks noGrp="1"/>
          </p:cNvSpPr>
          <p:nvPr>
            <p:ph type="body" sz="quarter" idx="10" hasCustomPrompt="1"/>
          </p:nvPr>
        </p:nvSpPr>
        <p:spPr>
          <a:xfrm>
            <a:off x="961563" y="532442"/>
            <a:ext cx="10925635" cy="442224"/>
          </a:xfrm>
          <a:prstGeom prst="rect">
            <a:avLst/>
          </a:prstGeom>
        </p:spPr>
        <p:txBody>
          <a:bodyPr>
            <a:normAutofit/>
          </a:bodyPr>
          <a:lstStyle>
            <a:lvl1pPr marL="0" indent="0">
              <a:buNone/>
              <a:defRPr sz="2400" b="1" i="0">
                <a:solidFill>
                  <a:srgbClr val="002060"/>
                </a:solidFill>
                <a:latin typeface="Trebuchet MS" panose="020B0703020202090204" pitchFamily="34" charset="0"/>
                <a:cs typeface="Arial" panose="020B0604020202020204" pitchFamily="34" charset="0"/>
              </a:defRPr>
            </a:lvl1pPr>
          </a:lstStyle>
          <a:p>
            <a:pPr lvl="0"/>
            <a:r>
              <a:rPr lang="en-US" dirty="0"/>
              <a:t>Insert your title here</a:t>
            </a:r>
          </a:p>
        </p:txBody>
      </p:sp>
      <p:sp>
        <p:nvSpPr>
          <p:cNvPr id="8" name="Text Placeholder 8">
            <a:extLst>
              <a:ext uri="{FF2B5EF4-FFF2-40B4-BE49-F238E27FC236}">
                <a16:creationId xmlns:a16="http://schemas.microsoft.com/office/drawing/2014/main" id="{18591CCC-B00D-1C42-BABA-557B71422C14}"/>
              </a:ext>
            </a:extLst>
          </p:cNvPr>
          <p:cNvSpPr>
            <a:spLocks noGrp="1"/>
          </p:cNvSpPr>
          <p:nvPr>
            <p:ph type="body" sz="quarter" idx="11" hasCustomPrompt="1"/>
          </p:nvPr>
        </p:nvSpPr>
        <p:spPr>
          <a:xfrm>
            <a:off x="961562" y="992596"/>
            <a:ext cx="10925635" cy="684863"/>
          </a:xfrm>
          <a:prstGeom prst="rect">
            <a:avLst/>
          </a:prstGeom>
        </p:spPr>
        <p:txBody>
          <a:bodyPr/>
          <a:lstStyle>
            <a:lvl1pPr marL="0" indent="0">
              <a:lnSpc>
                <a:spcPct val="100000"/>
              </a:lnSpc>
              <a:buNone/>
              <a:defRPr sz="1800" b="0" i="0">
                <a:solidFill>
                  <a:srgbClr val="9D009E"/>
                </a:solidFill>
                <a:latin typeface="Trebuchet MS" panose="020B0703020202090204" pitchFamily="34" charset="0"/>
                <a:cs typeface="Arial" panose="020B0604020202020204" pitchFamily="34" charset="0"/>
              </a:defRPr>
            </a:lvl1pPr>
          </a:lstStyle>
          <a:p>
            <a:pPr lvl="0"/>
            <a:r>
              <a:rPr lang="en-US" dirty="0"/>
              <a:t>Insert your sub heading here</a:t>
            </a:r>
          </a:p>
        </p:txBody>
      </p:sp>
      <p:pic>
        <p:nvPicPr>
          <p:cNvPr id="11" name="Picture 10">
            <a:extLst>
              <a:ext uri="{FF2B5EF4-FFF2-40B4-BE49-F238E27FC236}">
                <a16:creationId xmlns:a16="http://schemas.microsoft.com/office/drawing/2014/main" id="{AD814FB5-54D4-7148-9F11-A39D0F8C12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160" y="6085038"/>
            <a:ext cx="1418343" cy="709172"/>
          </a:xfrm>
          <a:prstGeom prst="rect">
            <a:avLst/>
          </a:prstGeom>
        </p:spPr>
      </p:pic>
      <p:sp>
        <p:nvSpPr>
          <p:cNvPr id="10" name="Picture Placeholder 6">
            <a:extLst>
              <a:ext uri="{FF2B5EF4-FFF2-40B4-BE49-F238E27FC236}">
                <a16:creationId xmlns:a16="http://schemas.microsoft.com/office/drawing/2014/main" id="{B8B84AEB-6E15-4F4E-9213-C4759817786B}"/>
              </a:ext>
            </a:extLst>
          </p:cNvPr>
          <p:cNvSpPr>
            <a:spLocks noGrp="1"/>
          </p:cNvSpPr>
          <p:nvPr>
            <p:ph type="pic" sz="quarter" idx="13"/>
          </p:nvPr>
        </p:nvSpPr>
        <p:spPr>
          <a:xfrm>
            <a:off x="961563" y="1981393"/>
            <a:ext cx="10925635" cy="4103645"/>
          </a:xfrm>
          <a:prstGeom prst="rect">
            <a:avLst/>
          </a:prstGeom>
        </p:spPr>
        <p:txBody>
          <a:bodyPr/>
          <a:lstStyle/>
          <a:p>
            <a:endParaRPr lang="en-US"/>
          </a:p>
        </p:txBody>
      </p:sp>
    </p:spTree>
    <p:extLst>
      <p:ext uri="{BB962C8B-B14F-4D97-AF65-F5344CB8AC3E}">
        <p14:creationId xmlns:p14="http://schemas.microsoft.com/office/powerpoint/2010/main" val="2480261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InM_GMCA_Single_Column_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C5CE4D-4D1E-D04C-AFB7-5844EE35B16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501" y="11289"/>
            <a:ext cx="8269717" cy="6135329"/>
          </a:xfrm>
          <a:prstGeom prst="rect">
            <a:avLst/>
          </a:prstGeom>
        </p:spPr>
      </p:pic>
      <p:sp>
        <p:nvSpPr>
          <p:cNvPr id="9" name="Text Placeholder 12">
            <a:extLst>
              <a:ext uri="{FF2B5EF4-FFF2-40B4-BE49-F238E27FC236}">
                <a16:creationId xmlns:a16="http://schemas.microsoft.com/office/drawing/2014/main" id="{8B004964-8A1E-5848-82EE-9B544C3A62AE}"/>
              </a:ext>
            </a:extLst>
          </p:cNvPr>
          <p:cNvSpPr>
            <a:spLocks noGrp="1"/>
          </p:cNvSpPr>
          <p:nvPr>
            <p:ph type="body" sz="quarter" idx="12"/>
          </p:nvPr>
        </p:nvSpPr>
        <p:spPr>
          <a:xfrm>
            <a:off x="961563" y="1772356"/>
            <a:ext cx="10925635" cy="4243911"/>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AD814FB5-54D4-7148-9F11-A39D0F8C12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160" y="6085038"/>
            <a:ext cx="1418343" cy="709172"/>
          </a:xfrm>
          <a:prstGeom prst="rect">
            <a:avLst/>
          </a:prstGeom>
        </p:spPr>
      </p:pic>
      <p:sp>
        <p:nvSpPr>
          <p:cNvPr id="2" name="TextBox 1">
            <a:extLst>
              <a:ext uri="{FF2B5EF4-FFF2-40B4-BE49-F238E27FC236}">
                <a16:creationId xmlns:a16="http://schemas.microsoft.com/office/drawing/2014/main" id="{48F5C0AB-172D-E644-BB3C-A916B17F0B2B}"/>
              </a:ext>
            </a:extLst>
          </p:cNvPr>
          <p:cNvSpPr txBox="1"/>
          <p:nvPr userDrawn="1"/>
        </p:nvSpPr>
        <p:spPr>
          <a:xfrm>
            <a:off x="4258235" y="-188259"/>
            <a:ext cx="184731" cy="369332"/>
          </a:xfrm>
          <a:prstGeom prst="rect">
            <a:avLst/>
          </a:prstGeom>
          <a:noFill/>
        </p:spPr>
        <p:txBody>
          <a:bodyPr wrap="none" rtlCol="0">
            <a:spAutoFit/>
          </a:bodyPr>
          <a:lstStyle/>
          <a:p>
            <a:endParaRPr lang="en-US"/>
          </a:p>
        </p:txBody>
      </p:sp>
      <p:sp>
        <p:nvSpPr>
          <p:cNvPr id="14" name="Text Placeholder 3">
            <a:extLst>
              <a:ext uri="{FF2B5EF4-FFF2-40B4-BE49-F238E27FC236}">
                <a16:creationId xmlns:a16="http://schemas.microsoft.com/office/drawing/2014/main" id="{592BCAC1-27DB-524F-A023-EE8D37C4922D}"/>
              </a:ext>
            </a:extLst>
          </p:cNvPr>
          <p:cNvSpPr>
            <a:spLocks noGrp="1"/>
          </p:cNvSpPr>
          <p:nvPr>
            <p:ph type="body" sz="quarter" idx="10" hasCustomPrompt="1"/>
          </p:nvPr>
        </p:nvSpPr>
        <p:spPr>
          <a:xfrm>
            <a:off x="961563" y="532442"/>
            <a:ext cx="10925635" cy="442224"/>
          </a:xfrm>
          <a:prstGeom prst="rect">
            <a:avLst/>
          </a:prstGeom>
        </p:spPr>
        <p:txBody>
          <a:bodyPr>
            <a:normAutofit/>
          </a:bodyPr>
          <a:lstStyle>
            <a:lvl1pPr marL="0" indent="0">
              <a:buNone/>
              <a:defRPr sz="2400" b="1" i="0">
                <a:solidFill>
                  <a:srgbClr val="002060"/>
                </a:solidFill>
                <a:latin typeface="Trebuchet MS" panose="020B0703020202090204" pitchFamily="34" charset="0"/>
                <a:cs typeface="Arial" panose="020B0604020202020204" pitchFamily="34" charset="0"/>
              </a:defRPr>
            </a:lvl1pPr>
          </a:lstStyle>
          <a:p>
            <a:pPr lvl="0"/>
            <a:r>
              <a:rPr lang="en-US" dirty="0"/>
              <a:t>Insert your title here</a:t>
            </a:r>
          </a:p>
        </p:txBody>
      </p:sp>
      <p:sp>
        <p:nvSpPr>
          <p:cNvPr id="15" name="Text Placeholder 8">
            <a:extLst>
              <a:ext uri="{FF2B5EF4-FFF2-40B4-BE49-F238E27FC236}">
                <a16:creationId xmlns:a16="http://schemas.microsoft.com/office/drawing/2014/main" id="{163617CE-3B76-4F44-A0F6-589035A2D4CE}"/>
              </a:ext>
            </a:extLst>
          </p:cNvPr>
          <p:cNvSpPr>
            <a:spLocks noGrp="1"/>
          </p:cNvSpPr>
          <p:nvPr>
            <p:ph type="body" sz="quarter" idx="11" hasCustomPrompt="1"/>
          </p:nvPr>
        </p:nvSpPr>
        <p:spPr>
          <a:xfrm>
            <a:off x="961562" y="992596"/>
            <a:ext cx="10925635" cy="684863"/>
          </a:xfrm>
          <a:prstGeom prst="rect">
            <a:avLst/>
          </a:prstGeom>
        </p:spPr>
        <p:txBody>
          <a:bodyPr/>
          <a:lstStyle>
            <a:lvl1pPr marL="0" indent="0">
              <a:lnSpc>
                <a:spcPct val="100000"/>
              </a:lnSpc>
              <a:buNone/>
              <a:defRPr sz="1800" b="0" i="0">
                <a:solidFill>
                  <a:srgbClr val="9D009E"/>
                </a:solidFill>
                <a:latin typeface="Trebuchet MS" panose="020B0703020202090204" pitchFamily="34" charset="0"/>
                <a:cs typeface="Arial" panose="020B0604020202020204" pitchFamily="34" charset="0"/>
              </a:defRPr>
            </a:lvl1pPr>
          </a:lstStyle>
          <a:p>
            <a:pPr lvl="0"/>
            <a:r>
              <a:rPr lang="en-US" dirty="0"/>
              <a:t>Insert your sub heading here</a:t>
            </a:r>
          </a:p>
        </p:txBody>
      </p:sp>
    </p:spTree>
    <p:extLst>
      <p:ext uri="{BB962C8B-B14F-4D97-AF65-F5344CB8AC3E}">
        <p14:creationId xmlns:p14="http://schemas.microsoft.com/office/powerpoint/2010/main" val="3169864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26B067-07E8-544D-8EAD-7AE0082C8110}"/>
              </a:ext>
            </a:extLst>
          </p:cNvPr>
          <p:cNvSpPr>
            <a:spLocks noGrp="1"/>
          </p:cNvSpPr>
          <p:nvPr>
            <p:ph type="dt" sz="half" idx="10"/>
          </p:nvPr>
        </p:nvSpPr>
        <p:spPr/>
        <p:txBody>
          <a:bodyPr/>
          <a:lstStyle/>
          <a:p>
            <a:fld id="{DB09164D-34C3-0D47-BFFA-75FFF688C962}" type="datetimeFigureOut">
              <a:rPr lang="en-US" smtClean="0"/>
              <a:t>11/8/18</a:t>
            </a:fld>
            <a:endParaRPr lang="en-US"/>
          </a:p>
        </p:txBody>
      </p:sp>
      <p:sp>
        <p:nvSpPr>
          <p:cNvPr id="3" name="Footer Placeholder 2">
            <a:extLst>
              <a:ext uri="{FF2B5EF4-FFF2-40B4-BE49-F238E27FC236}">
                <a16:creationId xmlns:a16="http://schemas.microsoft.com/office/drawing/2014/main" id="{523A7E3F-6728-7C45-A608-CF0FB197D3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B65DF6-65FD-9F40-B89E-490A34FD8B72}"/>
              </a:ext>
            </a:extLst>
          </p:cNvPr>
          <p:cNvSpPr>
            <a:spLocks noGrp="1"/>
          </p:cNvSpPr>
          <p:nvPr>
            <p:ph type="sldNum" sz="quarter" idx="12"/>
          </p:nvPr>
        </p:nvSpPr>
        <p:spPr/>
        <p:txBody>
          <a:bodyPr/>
          <a:lstStyle/>
          <a:p>
            <a:fld id="{6E4D302A-BB36-1246-8BAE-B9E2E1E06D20}" type="slidenum">
              <a:rPr lang="en-US" smtClean="0"/>
              <a:t>‹#›</a:t>
            </a:fld>
            <a:endParaRPr lang="en-US"/>
          </a:p>
        </p:txBody>
      </p:sp>
    </p:spTree>
    <p:extLst>
      <p:ext uri="{BB962C8B-B14F-4D97-AF65-F5344CB8AC3E}">
        <p14:creationId xmlns:p14="http://schemas.microsoft.com/office/powerpoint/2010/main" val="3995813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with presenter inf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9D433B-3041-994C-A2D7-8BD8F2AB62FD}"/>
              </a:ext>
            </a:extLst>
          </p:cNvPr>
          <p:cNvPicPr>
            <a:picLocks noChangeAspect="1"/>
          </p:cNvPicPr>
          <p:nvPr userDrawn="1"/>
        </p:nvPicPr>
        <p:blipFill rotWithShape="1">
          <a:blip r:embed="rId2"/>
          <a:srcRect l="34119" t="5853" b="6689"/>
          <a:stretch/>
        </p:blipFill>
        <p:spPr>
          <a:xfrm>
            <a:off x="0" y="0"/>
            <a:ext cx="3581400" cy="6858000"/>
          </a:xfrm>
          <a:prstGeom prst="rect">
            <a:avLst/>
          </a:prstGeom>
        </p:spPr>
      </p:pic>
      <p:sp>
        <p:nvSpPr>
          <p:cNvPr id="2" name="Title 1">
            <a:extLst>
              <a:ext uri="{FF2B5EF4-FFF2-40B4-BE49-F238E27FC236}">
                <a16:creationId xmlns:a16="http://schemas.microsoft.com/office/drawing/2014/main" id="{03DA8EA6-E7B4-C944-B5F4-4658B7E76398}"/>
              </a:ext>
            </a:extLst>
          </p:cNvPr>
          <p:cNvSpPr>
            <a:spLocks noGrp="1"/>
          </p:cNvSpPr>
          <p:nvPr>
            <p:ph type="ctrTitle"/>
          </p:nvPr>
        </p:nvSpPr>
        <p:spPr>
          <a:xfrm>
            <a:off x="2886635" y="2267929"/>
            <a:ext cx="9144000" cy="1752742"/>
          </a:xfrm>
        </p:spPr>
        <p:txBody>
          <a:bodyPr anchor="ctr" anchorCtr="0">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38AB4D3-FC4C-134B-ADF4-9F78DDBBD5B1}"/>
              </a:ext>
            </a:extLst>
          </p:cNvPr>
          <p:cNvSpPr>
            <a:spLocks noGrp="1"/>
          </p:cNvSpPr>
          <p:nvPr>
            <p:ph type="subTitle" idx="1"/>
          </p:nvPr>
        </p:nvSpPr>
        <p:spPr>
          <a:xfrm>
            <a:off x="2886635" y="4201925"/>
            <a:ext cx="9144000" cy="82788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Picture 10">
            <a:extLst>
              <a:ext uri="{FF2B5EF4-FFF2-40B4-BE49-F238E27FC236}">
                <a16:creationId xmlns:a16="http://schemas.microsoft.com/office/drawing/2014/main" id="{FAB9710F-17E5-8A40-9112-885DC0B90A05}"/>
              </a:ext>
            </a:extLst>
          </p:cNvPr>
          <p:cNvPicPr>
            <a:picLocks noChangeAspect="1"/>
          </p:cNvPicPr>
          <p:nvPr userDrawn="1"/>
        </p:nvPicPr>
        <p:blipFill>
          <a:blip r:embed="rId3"/>
          <a:stretch>
            <a:fillRect/>
          </a:stretch>
        </p:blipFill>
        <p:spPr>
          <a:xfrm>
            <a:off x="9288930" y="0"/>
            <a:ext cx="2517588" cy="1258794"/>
          </a:xfrm>
          <a:prstGeom prst="rect">
            <a:avLst/>
          </a:prstGeom>
        </p:spPr>
      </p:pic>
      <p:sp>
        <p:nvSpPr>
          <p:cNvPr id="6" name="Text Placeholder 15">
            <a:extLst>
              <a:ext uri="{FF2B5EF4-FFF2-40B4-BE49-F238E27FC236}">
                <a16:creationId xmlns:a16="http://schemas.microsoft.com/office/drawing/2014/main" id="{5F4FB351-9116-394D-99B2-9451D5B00EB0}"/>
              </a:ext>
            </a:extLst>
          </p:cNvPr>
          <p:cNvSpPr>
            <a:spLocks noGrp="1"/>
          </p:cNvSpPr>
          <p:nvPr>
            <p:ph type="body" sz="quarter" idx="10" hasCustomPrompt="1"/>
          </p:nvPr>
        </p:nvSpPr>
        <p:spPr>
          <a:xfrm>
            <a:off x="3762922" y="5581965"/>
            <a:ext cx="5459413" cy="194787"/>
          </a:xfrm>
        </p:spPr>
        <p:txBody>
          <a:bodyPr>
            <a:noAutofit/>
          </a:bodyPr>
          <a:lstStyle>
            <a:lvl1pPr marL="0" indent="0" algn="l">
              <a:lnSpc>
                <a:spcPct val="100000"/>
              </a:lnSpc>
              <a:buNone/>
              <a:defRPr sz="1200">
                <a:solidFill>
                  <a:schemeClr val="tx1"/>
                </a:solidFill>
              </a:defRPr>
            </a:lvl1pPr>
          </a:lstStyle>
          <a:p>
            <a:pPr lvl="0"/>
            <a:r>
              <a:rPr lang="en-US" dirty="0"/>
              <a:t>Insert Presenter: </a:t>
            </a:r>
          </a:p>
        </p:txBody>
      </p:sp>
      <p:sp>
        <p:nvSpPr>
          <p:cNvPr id="7" name="TextBox 6">
            <a:extLst>
              <a:ext uri="{FF2B5EF4-FFF2-40B4-BE49-F238E27FC236}">
                <a16:creationId xmlns:a16="http://schemas.microsoft.com/office/drawing/2014/main" id="{886AA2A2-B7E1-1744-9F58-F7A2E7E26C27}"/>
              </a:ext>
            </a:extLst>
          </p:cNvPr>
          <p:cNvSpPr txBox="1"/>
          <p:nvPr userDrawn="1"/>
        </p:nvSpPr>
        <p:spPr>
          <a:xfrm>
            <a:off x="2139235" y="5994212"/>
            <a:ext cx="1640541" cy="279957"/>
          </a:xfrm>
          <a:prstGeom prst="rect">
            <a:avLst/>
          </a:prstGeom>
          <a:noFill/>
        </p:spPr>
        <p:txBody>
          <a:bodyPr wrap="none" rtlCol="0">
            <a:noAutofit/>
          </a:bodyPr>
          <a:lstStyle/>
          <a:p>
            <a:pPr algn="r">
              <a:lnSpc>
                <a:spcPct val="100000"/>
              </a:lnSpc>
            </a:pPr>
            <a:r>
              <a:rPr lang="en-US" sz="1200" b="0" i="0">
                <a:solidFill>
                  <a:schemeClr val="tx1"/>
                </a:solidFill>
                <a:latin typeface="Agenda-Light" pitchFamily="2" charset="0"/>
              </a:rPr>
              <a:t>Role:</a:t>
            </a:r>
          </a:p>
        </p:txBody>
      </p:sp>
      <p:sp>
        <p:nvSpPr>
          <p:cNvPr id="8" name="TextBox 7">
            <a:extLst>
              <a:ext uri="{FF2B5EF4-FFF2-40B4-BE49-F238E27FC236}">
                <a16:creationId xmlns:a16="http://schemas.microsoft.com/office/drawing/2014/main" id="{2288D698-CEB9-4E41-AEA2-FB47459DB895}"/>
              </a:ext>
            </a:extLst>
          </p:cNvPr>
          <p:cNvSpPr txBox="1"/>
          <p:nvPr userDrawn="1"/>
        </p:nvSpPr>
        <p:spPr>
          <a:xfrm>
            <a:off x="2139236" y="5781855"/>
            <a:ext cx="1640541" cy="202152"/>
          </a:xfrm>
          <a:prstGeom prst="rect">
            <a:avLst/>
          </a:prstGeom>
          <a:noFill/>
        </p:spPr>
        <p:txBody>
          <a:bodyPr wrap="none" rtlCol="0">
            <a:noAutofit/>
          </a:bodyPr>
          <a:lstStyle/>
          <a:p>
            <a:pPr algn="r">
              <a:lnSpc>
                <a:spcPct val="100000"/>
              </a:lnSpc>
            </a:pPr>
            <a:r>
              <a:rPr lang="en-US" sz="1200" b="0" i="0">
                <a:solidFill>
                  <a:schemeClr val="tx1"/>
                </a:solidFill>
                <a:latin typeface="Agenda-Light" pitchFamily="2" charset="0"/>
              </a:rPr>
              <a:t>Organisation:</a:t>
            </a:r>
          </a:p>
        </p:txBody>
      </p:sp>
      <p:sp>
        <p:nvSpPr>
          <p:cNvPr id="10" name="TextBox 9">
            <a:extLst>
              <a:ext uri="{FF2B5EF4-FFF2-40B4-BE49-F238E27FC236}">
                <a16:creationId xmlns:a16="http://schemas.microsoft.com/office/drawing/2014/main" id="{4AD20EB3-CE92-B942-A0C3-D01C9D09C9FF}"/>
              </a:ext>
            </a:extLst>
          </p:cNvPr>
          <p:cNvSpPr txBox="1"/>
          <p:nvPr userDrawn="1"/>
        </p:nvSpPr>
        <p:spPr>
          <a:xfrm>
            <a:off x="2139236" y="5574163"/>
            <a:ext cx="1640541" cy="162134"/>
          </a:xfrm>
          <a:prstGeom prst="rect">
            <a:avLst/>
          </a:prstGeom>
          <a:noFill/>
        </p:spPr>
        <p:txBody>
          <a:bodyPr wrap="none" rtlCol="0">
            <a:noAutofit/>
          </a:bodyPr>
          <a:lstStyle/>
          <a:p>
            <a:pPr algn="r">
              <a:lnSpc>
                <a:spcPct val="100000"/>
              </a:lnSpc>
            </a:pPr>
            <a:r>
              <a:rPr lang="en-US" sz="1200" b="0" i="0">
                <a:solidFill>
                  <a:schemeClr val="tx1"/>
                </a:solidFill>
                <a:latin typeface="Agenda-Light" pitchFamily="2" charset="0"/>
              </a:rPr>
              <a:t>Presenter:</a:t>
            </a:r>
          </a:p>
        </p:txBody>
      </p:sp>
      <p:sp>
        <p:nvSpPr>
          <p:cNvPr id="12" name="Text Placeholder 15">
            <a:extLst>
              <a:ext uri="{FF2B5EF4-FFF2-40B4-BE49-F238E27FC236}">
                <a16:creationId xmlns:a16="http://schemas.microsoft.com/office/drawing/2014/main" id="{8CCA443A-D02A-BB45-AF48-7E1B4EBC2A52}"/>
              </a:ext>
            </a:extLst>
          </p:cNvPr>
          <p:cNvSpPr>
            <a:spLocks noGrp="1"/>
          </p:cNvSpPr>
          <p:nvPr>
            <p:ph type="body" sz="quarter" idx="11" hasCustomPrompt="1"/>
          </p:nvPr>
        </p:nvSpPr>
        <p:spPr>
          <a:xfrm>
            <a:off x="3758608" y="5794385"/>
            <a:ext cx="5459413" cy="194787"/>
          </a:xfrm>
        </p:spPr>
        <p:txBody>
          <a:bodyPr>
            <a:noAutofit/>
          </a:bodyPr>
          <a:lstStyle>
            <a:lvl1pPr marL="0" indent="0" algn="l">
              <a:lnSpc>
                <a:spcPct val="100000"/>
              </a:lnSpc>
              <a:buNone/>
              <a:defRPr sz="1200">
                <a:solidFill>
                  <a:schemeClr val="tx1"/>
                </a:solidFill>
              </a:defRPr>
            </a:lvl1pPr>
          </a:lstStyle>
          <a:p>
            <a:pPr lvl="0"/>
            <a:r>
              <a:rPr lang="en-US" dirty="0"/>
              <a:t>Insert Role: </a:t>
            </a:r>
          </a:p>
        </p:txBody>
      </p:sp>
      <p:sp>
        <p:nvSpPr>
          <p:cNvPr id="13" name="Text Placeholder 15">
            <a:extLst>
              <a:ext uri="{FF2B5EF4-FFF2-40B4-BE49-F238E27FC236}">
                <a16:creationId xmlns:a16="http://schemas.microsoft.com/office/drawing/2014/main" id="{D40327CB-CCF2-5744-8937-6415A308B79F}"/>
              </a:ext>
            </a:extLst>
          </p:cNvPr>
          <p:cNvSpPr>
            <a:spLocks noGrp="1"/>
          </p:cNvSpPr>
          <p:nvPr>
            <p:ph type="body" sz="quarter" idx="12" hasCustomPrompt="1"/>
          </p:nvPr>
        </p:nvSpPr>
        <p:spPr>
          <a:xfrm>
            <a:off x="3758609" y="6003744"/>
            <a:ext cx="5459413" cy="194787"/>
          </a:xfrm>
        </p:spPr>
        <p:txBody>
          <a:bodyPr>
            <a:noAutofit/>
          </a:bodyPr>
          <a:lstStyle>
            <a:lvl1pPr marL="0" indent="0" algn="l">
              <a:lnSpc>
                <a:spcPct val="100000"/>
              </a:lnSpc>
              <a:buNone/>
              <a:defRPr sz="1200">
                <a:solidFill>
                  <a:schemeClr val="tx1"/>
                </a:solidFill>
              </a:defRPr>
            </a:lvl1pPr>
          </a:lstStyle>
          <a:p>
            <a:pPr lvl="0"/>
            <a:r>
              <a:rPr lang="en-US" dirty="0"/>
              <a:t>Insert Organisation: </a:t>
            </a:r>
          </a:p>
        </p:txBody>
      </p:sp>
    </p:spTree>
    <p:extLst>
      <p:ext uri="{BB962C8B-B14F-4D97-AF65-F5344CB8AC3E}">
        <p14:creationId xmlns:p14="http://schemas.microsoft.com/office/powerpoint/2010/main" val="3675025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mp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0BE76C-F74F-894C-935A-2DA97F96BA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84759" b="48603"/>
          <a:stretch/>
        </p:blipFill>
        <p:spPr>
          <a:xfrm>
            <a:off x="0" y="0"/>
            <a:ext cx="1260389" cy="3153354"/>
          </a:xfrm>
          <a:prstGeom prst="rect">
            <a:avLst/>
          </a:prstGeom>
        </p:spPr>
      </p:pic>
      <p:sp>
        <p:nvSpPr>
          <p:cNvPr id="2" name="Title 1">
            <a:extLst>
              <a:ext uri="{FF2B5EF4-FFF2-40B4-BE49-F238E27FC236}">
                <a16:creationId xmlns:a16="http://schemas.microsoft.com/office/drawing/2014/main" id="{4BDC36C2-9277-234A-B6A5-26A8D8B1E513}"/>
              </a:ext>
            </a:extLst>
          </p:cNvPr>
          <p:cNvSpPr>
            <a:spLocks noGrp="1"/>
          </p:cNvSpPr>
          <p:nvPr>
            <p:ph type="title"/>
          </p:nvPr>
        </p:nvSpPr>
        <p:spPr>
          <a:xfrm>
            <a:off x="1154776" y="13433"/>
            <a:ext cx="10324070" cy="1325563"/>
          </a:xfrm>
        </p:spPr>
        <p:txBody>
          <a:bodyPr>
            <a:normAutofit/>
          </a:bodyPr>
          <a:lstStyle>
            <a:lvl1pPr>
              <a:defRPr sz="4000">
                <a:latin typeface="Agenda-Medium" pitchFamily="2" charset="0"/>
              </a:defRPr>
            </a:lvl1pPr>
          </a:lstStyle>
          <a:p>
            <a:r>
              <a:rPr lang="en-US" dirty="0"/>
              <a:t>Click to edit Master title style</a:t>
            </a:r>
          </a:p>
        </p:txBody>
      </p:sp>
      <p:pic>
        <p:nvPicPr>
          <p:cNvPr id="4" name="Picture 3">
            <a:extLst>
              <a:ext uri="{FF2B5EF4-FFF2-40B4-BE49-F238E27FC236}">
                <a16:creationId xmlns:a16="http://schemas.microsoft.com/office/drawing/2014/main" id="{200D8476-6E36-DF44-9686-57AF714B40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160" y="6085038"/>
            <a:ext cx="1418343" cy="709172"/>
          </a:xfrm>
          <a:prstGeom prst="rect">
            <a:avLst/>
          </a:prstGeom>
        </p:spPr>
      </p:pic>
    </p:spTree>
    <p:extLst>
      <p:ext uri="{BB962C8B-B14F-4D97-AF65-F5344CB8AC3E}">
        <p14:creationId xmlns:p14="http://schemas.microsoft.com/office/powerpoint/2010/main" val="2151942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ink">
    <p:bg>
      <p:bgPr>
        <a:solidFill>
          <a:srgbClr val="CF227F"/>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FC8779D-71B0-8E4D-9470-3899E38785F2}"/>
              </a:ext>
            </a:extLst>
          </p:cNvPr>
          <p:cNvPicPr>
            <a:picLocks noChangeAspect="1"/>
          </p:cNvPicPr>
          <p:nvPr userDrawn="1"/>
        </p:nvPicPr>
        <p:blipFill>
          <a:blip r:embed="rId2"/>
          <a:stretch>
            <a:fillRect/>
          </a:stretch>
        </p:blipFill>
        <p:spPr>
          <a:xfrm>
            <a:off x="-7431968" y="-7574948"/>
            <a:ext cx="21962070" cy="24682687"/>
          </a:xfrm>
          <a:prstGeom prst="rect">
            <a:avLst/>
          </a:prstGeom>
        </p:spPr>
      </p:pic>
      <p:sp>
        <p:nvSpPr>
          <p:cNvPr id="2" name="Title 1">
            <a:extLst>
              <a:ext uri="{FF2B5EF4-FFF2-40B4-BE49-F238E27FC236}">
                <a16:creationId xmlns:a16="http://schemas.microsoft.com/office/drawing/2014/main" id="{03DA8EA6-E7B4-C944-B5F4-4658B7E76398}"/>
              </a:ext>
            </a:extLst>
          </p:cNvPr>
          <p:cNvSpPr>
            <a:spLocks noGrp="1"/>
          </p:cNvSpPr>
          <p:nvPr>
            <p:ph type="ctrTitle"/>
          </p:nvPr>
        </p:nvSpPr>
        <p:spPr>
          <a:xfrm>
            <a:off x="1004538" y="2415776"/>
            <a:ext cx="10459874" cy="1621327"/>
          </a:xfrm>
          <a:ln w="38100">
            <a:solidFill>
              <a:schemeClr val="bg1"/>
            </a:solidFill>
          </a:ln>
        </p:spPr>
        <p:txBody>
          <a:bodyPr wrap="none" anchor="ctr" anchorCtr="0">
            <a:normAutofit/>
          </a:bodyPr>
          <a:lstStyle>
            <a:lvl1pPr algn="ctr">
              <a:defRPr sz="5400" b="1" i="0">
                <a:solidFill>
                  <a:schemeClr val="bg1"/>
                </a:solidFill>
                <a:latin typeface="Adelle Condensed" panose="02000503000000020004" pitchFamily="2" charset="77"/>
                <a:cs typeface="Beirut" pitchFamily="2" charset="-78"/>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38AB4D3-FC4C-134B-ADF4-9F78DDBBD5B1}"/>
              </a:ext>
            </a:extLst>
          </p:cNvPr>
          <p:cNvSpPr>
            <a:spLocks noGrp="1"/>
          </p:cNvSpPr>
          <p:nvPr>
            <p:ph type="subTitle" idx="1"/>
          </p:nvPr>
        </p:nvSpPr>
        <p:spPr>
          <a:xfrm>
            <a:off x="1004538" y="4050880"/>
            <a:ext cx="10459874" cy="934898"/>
          </a:xfrm>
        </p:spPr>
        <p:txBody>
          <a:bodyPr/>
          <a:lstStyle>
            <a:lvl1pPr marL="0" indent="0" algn="r">
              <a:buNone/>
              <a:defRPr sz="2400" b="1" i="0">
                <a:solidFill>
                  <a:schemeClr val="bg1"/>
                </a:solidFill>
                <a:latin typeface="Adelle Condensed SemiBold"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9">
            <a:extLst>
              <a:ext uri="{FF2B5EF4-FFF2-40B4-BE49-F238E27FC236}">
                <a16:creationId xmlns:a16="http://schemas.microsoft.com/office/drawing/2014/main" id="{D512FEB5-F54E-BB40-AC40-173706FB131F}"/>
              </a:ext>
            </a:extLst>
          </p:cNvPr>
          <p:cNvPicPr>
            <a:picLocks noChangeAspect="1"/>
          </p:cNvPicPr>
          <p:nvPr userDrawn="1"/>
        </p:nvPicPr>
        <p:blipFill>
          <a:blip r:embed="rId3"/>
          <a:stretch>
            <a:fillRect/>
          </a:stretch>
        </p:blipFill>
        <p:spPr>
          <a:xfrm>
            <a:off x="8906782" y="89875"/>
            <a:ext cx="2557630" cy="1155852"/>
          </a:xfrm>
          <a:prstGeom prst="rect">
            <a:avLst/>
          </a:prstGeom>
        </p:spPr>
      </p:pic>
      <p:sp>
        <p:nvSpPr>
          <p:cNvPr id="16" name="Text Placeholder 15">
            <a:extLst>
              <a:ext uri="{FF2B5EF4-FFF2-40B4-BE49-F238E27FC236}">
                <a16:creationId xmlns:a16="http://schemas.microsoft.com/office/drawing/2014/main" id="{4B42894F-414A-1F44-B0E7-202310F0A9EC}"/>
              </a:ext>
            </a:extLst>
          </p:cNvPr>
          <p:cNvSpPr>
            <a:spLocks noGrp="1"/>
          </p:cNvSpPr>
          <p:nvPr>
            <p:ph type="body" sz="quarter" idx="10" hasCustomPrompt="1"/>
          </p:nvPr>
        </p:nvSpPr>
        <p:spPr>
          <a:xfrm>
            <a:off x="1711180" y="5069264"/>
            <a:ext cx="5459413" cy="194787"/>
          </a:xfrm>
        </p:spPr>
        <p:txBody>
          <a:bodyPr>
            <a:noAutofit/>
          </a:bodyPr>
          <a:lstStyle>
            <a:lvl1pPr marL="0" indent="0" algn="l">
              <a:lnSpc>
                <a:spcPct val="100000"/>
              </a:lnSpc>
              <a:buNone/>
              <a:defRPr sz="1200">
                <a:solidFill>
                  <a:schemeClr val="bg1"/>
                </a:solidFill>
              </a:defRPr>
            </a:lvl1pPr>
          </a:lstStyle>
          <a:p>
            <a:pPr lvl="0"/>
            <a:r>
              <a:rPr lang="en-US" dirty="0"/>
              <a:t>Insert Presenter: </a:t>
            </a:r>
          </a:p>
        </p:txBody>
      </p:sp>
      <p:sp>
        <p:nvSpPr>
          <p:cNvPr id="19" name="TextBox 18">
            <a:extLst>
              <a:ext uri="{FF2B5EF4-FFF2-40B4-BE49-F238E27FC236}">
                <a16:creationId xmlns:a16="http://schemas.microsoft.com/office/drawing/2014/main" id="{79AFD37C-37CA-3E4F-A2E3-BC0778588990}"/>
              </a:ext>
            </a:extLst>
          </p:cNvPr>
          <p:cNvSpPr txBox="1"/>
          <p:nvPr userDrawn="1"/>
        </p:nvSpPr>
        <p:spPr>
          <a:xfrm>
            <a:off x="224653" y="5481511"/>
            <a:ext cx="1640541" cy="279957"/>
          </a:xfrm>
          <a:prstGeom prst="rect">
            <a:avLst/>
          </a:prstGeom>
          <a:noFill/>
        </p:spPr>
        <p:txBody>
          <a:bodyPr wrap="none" rtlCol="0">
            <a:noAutofit/>
          </a:bodyPr>
          <a:lstStyle/>
          <a:p>
            <a:pPr algn="r">
              <a:lnSpc>
                <a:spcPct val="100000"/>
              </a:lnSpc>
            </a:pPr>
            <a:r>
              <a:rPr lang="en-US" sz="1200" b="0" i="0">
                <a:solidFill>
                  <a:schemeClr val="bg1"/>
                </a:solidFill>
                <a:latin typeface="Agenda-Light" pitchFamily="2" charset="0"/>
              </a:rPr>
              <a:t>Role:</a:t>
            </a:r>
          </a:p>
        </p:txBody>
      </p:sp>
      <p:pic>
        <p:nvPicPr>
          <p:cNvPr id="24" name="Picture 23">
            <a:extLst>
              <a:ext uri="{FF2B5EF4-FFF2-40B4-BE49-F238E27FC236}">
                <a16:creationId xmlns:a16="http://schemas.microsoft.com/office/drawing/2014/main" id="{240B5B2C-8243-1E4F-B984-31412848AB2C}"/>
              </a:ext>
            </a:extLst>
          </p:cNvPr>
          <p:cNvPicPr>
            <a:picLocks noChangeAspect="1"/>
          </p:cNvPicPr>
          <p:nvPr userDrawn="1"/>
        </p:nvPicPr>
        <p:blipFill>
          <a:blip r:embed="rId4"/>
          <a:stretch>
            <a:fillRect/>
          </a:stretch>
        </p:blipFill>
        <p:spPr>
          <a:xfrm>
            <a:off x="3966482" y="6448297"/>
            <a:ext cx="4940300" cy="317500"/>
          </a:xfrm>
          <a:prstGeom prst="rect">
            <a:avLst/>
          </a:prstGeom>
        </p:spPr>
      </p:pic>
      <p:sp>
        <p:nvSpPr>
          <p:cNvPr id="25" name="TextBox 24">
            <a:extLst>
              <a:ext uri="{FF2B5EF4-FFF2-40B4-BE49-F238E27FC236}">
                <a16:creationId xmlns:a16="http://schemas.microsoft.com/office/drawing/2014/main" id="{A9A921B4-217E-4647-BCD0-EC8DD504D3AD}"/>
              </a:ext>
            </a:extLst>
          </p:cNvPr>
          <p:cNvSpPr txBox="1"/>
          <p:nvPr userDrawn="1"/>
        </p:nvSpPr>
        <p:spPr>
          <a:xfrm>
            <a:off x="224654" y="5269154"/>
            <a:ext cx="1640541" cy="202152"/>
          </a:xfrm>
          <a:prstGeom prst="rect">
            <a:avLst/>
          </a:prstGeom>
          <a:noFill/>
        </p:spPr>
        <p:txBody>
          <a:bodyPr wrap="none" rtlCol="0">
            <a:noAutofit/>
          </a:bodyPr>
          <a:lstStyle/>
          <a:p>
            <a:pPr algn="r">
              <a:lnSpc>
                <a:spcPct val="100000"/>
              </a:lnSpc>
            </a:pPr>
            <a:r>
              <a:rPr lang="en-US" sz="1200" b="0" i="0">
                <a:solidFill>
                  <a:schemeClr val="bg1"/>
                </a:solidFill>
                <a:latin typeface="Agenda-Light" pitchFamily="2" charset="0"/>
              </a:rPr>
              <a:t>Organisation:</a:t>
            </a:r>
          </a:p>
        </p:txBody>
      </p:sp>
      <p:sp>
        <p:nvSpPr>
          <p:cNvPr id="26" name="TextBox 25">
            <a:extLst>
              <a:ext uri="{FF2B5EF4-FFF2-40B4-BE49-F238E27FC236}">
                <a16:creationId xmlns:a16="http://schemas.microsoft.com/office/drawing/2014/main" id="{1E216ACE-C3BB-2E4F-B0D6-34EA8239DBE0}"/>
              </a:ext>
            </a:extLst>
          </p:cNvPr>
          <p:cNvSpPr txBox="1"/>
          <p:nvPr userDrawn="1"/>
        </p:nvSpPr>
        <p:spPr>
          <a:xfrm>
            <a:off x="224654" y="5061462"/>
            <a:ext cx="1640541" cy="162134"/>
          </a:xfrm>
          <a:prstGeom prst="rect">
            <a:avLst/>
          </a:prstGeom>
          <a:noFill/>
        </p:spPr>
        <p:txBody>
          <a:bodyPr wrap="none" rtlCol="0">
            <a:noAutofit/>
          </a:bodyPr>
          <a:lstStyle/>
          <a:p>
            <a:pPr algn="r">
              <a:lnSpc>
                <a:spcPct val="100000"/>
              </a:lnSpc>
            </a:pPr>
            <a:r>
              <a:rPr lang="en-US" sz="1200" b="0" i="0">
                <a:solidFill>
                  <a:schemeClr val="bg1"/>
                </a:solidFill>
                <a:latin typeface="Agenda-Light" pitchFamily="2" charset="0"/>
              </a:rPr>
              <a:t>Presenter:</a:t>
            </a:r>
          </a:p>
        </p:txBody>
      </p:sp>
      <p:sp>
        <p:nvSpPr>
          <p:cNvPr id="27" name="Text Placeholder 15">
            <a:extLst>
              <a:ext uri="{FF2B5EF4-FFF2-40B4-BE49-F238E27FC236}">
                <a16:creationId xmlns:a16="http://schemas.microsoft.com/office/drawing/2014/main" id="{039865C8-3D9B-8E44-BD3C-D79E01CB573E}"/>
              </a:ext>
            </a:extLst>
          </p:cNvPr>
          <p:cNvSpPr>
            <a:spLocks noGrp="1"/>
          </p:cNvSpPr>
          <p:nvPr>
            <p:ph type="body" sz="quarter" idx="11" hasCustomPrompt="1"/>
          </p:nvPr>
        </p:nvSpPr>
        <p:spPr>
          <a:xfrm>
            <a:off x="1711180" y="5276519"/>
            <a:ext cx="5459413" cy="194787"/>
          </a:xfrm>
        </p:spPr>
        <p:txBody>
          <a:bodyPr>
            <a:noAutofit/>
          </a:bodyPr>
          <a:lstStyle>
            <a:lvl1pPr marL="0" indent="0" algn="l">
              <a:lnSpc>
                <a:spcPct val="100000"/>
              </a:lnSpc>
              <a:buNone/>
              <a:defRPr sz="1200">
                <a:solidFill>
                  <a:schemeClr val="bg1"/>
                </a:solidFill>
              </a:defRPr>
            </a:lvl1pPr>
          </a:lstStyle>
          <a:p>
            <a:pPr lvl="0"/>
            <a:r>
              <a:rPr lang="en-US" dirty="0"/>
              <a:t>Insert Role: </a:t>
            </a:r>
          </a:p>
        </p:txBody>
      </p:sp>
      <p:sp>
        <p:nvSpPr>
          <p:cNvPr id="28" name="Text Placeholder 15">
            <a:extLst>
              <a:ext uri="{FF2B5EF4-FFF2-40B4-BE49-F238E27FC236}">
                <a16:creationId xmlns:a16="http://schemas.microsoft.com/office/drawing/2014/main" id="{831428DC-B5D0-D545-92E6-C40B41808CB8}"/>
              </a:ext>
            </a:extLst>
          </p:cNvPr>
          <p:cNvSpPr>
            <a:spLocks noGrp="1"/>
          </p:cNvSpPr>
          <p:nvPr>
            <p:ph type="body" sz="quarter" idx="12" hasCustomPrompt="1"/>
          </p:nvPr>
        </p:nvSpPr>
        <p:spPr>
          <a:xfrm>
            <a:off x="1706867" y="5491043"/>
            <a:ext cx="5459413" cy="194787"/>
          </a:xfrm>
        </p:spPr>
        <p:txBody>
          <a:bodyPr>
            <a:noAutofit/>
          </a:bodyPr>
          <a:lstStyle>
            <a:lvl1pPr marL="0" indent="0" algn="l">
              <a:lnSpc>
                <a:spcPct val="100000"/>
              </a:lnSpc>
              <a:buNone/>
              <a:defRPr sz="1200">
                <a:solidFill>
                  <a:schemeClr val="bg1"/>
                </a:solidFill>
              </a:defRPr>
            </a:lvl1pPr>
          </a:lstStyle>
          <a:p>
            <a:pPr lvl="0"/>
            <a:r>
              <a:rPr lang="en-US" dirty="0"/>
              <a:t>Insert Organisation: </a:t>
            </a:r>
          </a:p>
        </p:txBody>
      </p:sp>
    </p:spTree>
    <p:extLst>
      <p:ext uri="{BB962C8B-B14F-4D97-AF65-F5344CB8AC3E}">
        <p14:creationId xmlns:p14="http://schemas.microsoft.com/office/powerpoint/2010/main" val="3772961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Break Blue">
    <p:bg>
      <p:bgPr>
        <a:solidFill>
          <a:srgbClr val="2677B0"/>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FC8779D-71B0-8E4D-9470-3899E38785F2}"/>
              </a:ext>
            </a:extLst>
          </p:cNvPr>
          <p:cNvPicPr>
            <a:picLocks noChangeAspect="1"/>
          </p:cNvPicPr>
          <p:nvPr userDrawn="1"/>
        </p:nvPicPr>
        <p:blipFill>
          <a:blip r:embed="rId2"/>
          <a:stretch>
            <a:fillRect/>
          </a:stretch>
        </p:blipFill>
        <p:spPr>
          <a:xfrm>
            <a:off x="-6785925" y="-8060560"/>
            <a:ext cx="21962070" cy="24682687"/>
          </a:xfrm>
          <a:prstGeom prst="rect">
            <a:avLst/>
          </a:prstGeom>
        </p:spPr>
      </p:pic>
      <p:pic>
        <p:nvPicPr>
          <p:cNvPr id="10" name="Picture 9">
            <a:extLst>
              <a:ext uri="{FF2B5EF4-FFF2-40B4-BE49-F238E27FC236}">
                <a16:creationId xmlns:a16="http://schemas.microsoft.com/office/drawing/2014/main" id="{D512FEB5-F54E-BB40-AC40-173706FB131F}"/>
              </a:ext>
            </a:extLst>
          </p:cNvPr>
          <p:cNvPicPr>
            <a:picLocks noChangeAspect="1"/>
          </p:cNvPicPr>
          <p:nvPr userDrawn="1"/>
        </p:nvPicPr>
        <p:blipFill>
          <a:blip r:embed="rId3"/>
          <a:stretch>
            <a:fillRect/>
          </a:stretch>
        </p:blipFill>
        <p:spPr>
          <a:xfrm>
            <a:off x="8906782" y="161670"/>
            <a:ext cx="2557630" cy="1155852"/>
          </a:xfrm>
          <a:prstGeom prst="rect">
            <a:avLst/>
          </a:prstGeom>
        </p:spPr>
      </p:pic>
      <p:sp>
        <p:nvSpPr>
          <p:cNvPr id="6" name="Title 1">
            <a:extLst>
              <a:ext uri="{FF2B5EF4-FFF2-40B4-BE49-F238E27FC236}">
                <a16:creationId xmlns:a16="http://schemas.microsoft.com/office/drawing/2014/main" id="{100A040E-5ADB-ED4C-A027-DD12DBBA8D5B}"/>
              </a:ext>
            </a:extLst>
          </p:cNvPr>
          <p:cNvSpPr>
            <a:spLocks noGrp="1"/>
          </p:cNvSpPr>
          <p:nvPr>
            <p:ph type="ctrTitle"/>
          </p:nvPr>
        </p:nvSpPr>
        <p:spPr>
          <a:xfrm>
            <a:off x="1004538" y="2415776"/>
            <a:ext cx="10459874" cy="1621327"/>
          </a:xfrm>
          <a:ln w="38100">
            <a:solidFill>
              <a:schemeClr val="bg1"/>
            </a:solidFill>
          </a:ln>
        </p:spPr>
        <p:txBody>
          <a:bodyPr wrap="none" anchor="ctr" anchorCtr="0">
            <a:normAutofit/>
          </a:bodyPr>
          <a:lstStyle>
            <a:lvl1pPr algn="ctr">
              <a:defRPr sz="5400" b="1" i="0">
                <a:solidFill>
                  <a:schemeClr val="bg1"/>
                </a:solidFill>
                <a:latin typeface="Adelle Condensed" panose="02000503000000020004" pitchFamily="2" charset="77"/>
                <a:cs typeface="Beirut" pitchFamily="2" charset="-78"/>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A04BCD2D-1FC5-354C-BAD9-7DF594F0C095}"/>
              </a:ext>
            </a:extLst>
          </p:cNvPr>
          <p:cNvSpPr>
            <a:spLocks noGrp="1"/>
          </p:cNvSpPr>
          <p:nvPr>
            <p:ph type="subTitle" idx="1"/>
          </p:nvPr>
        </p:nvSpPr>
        <p:spPr>
          <a:xfrm>
            <a:off x="1004538" y="4050880"/>
            <a:ext cx="10459874" cy="934898"/>
          </a:xfrm>
        </p:spPr>
        <p:txBody>
          <a:bodyPr/>
          <a:lstStyle>
            <a:lvl1pPr marL="0" indent="0" algn="r">
              <a:buNone/>
              <a:defRPr sz="2400" b="1" i="0">
                <a:solidFill>
                  <a:schemeClr val="bg1"/>
                </a:solidFill>
                <a:latin typeface="Adelle Condensed SemiBold"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Text Placeholder 15">
            <a:extLst>
              <a:ext uri="{FF2B5EF4-FFF2-40B4-BE49-F238E27FC236}">
                <a16:creationId xmlns:a16="http://schemas.microsoft.com/office/drawing/2014/main" id="{5D0325C3-C83B-1B49-8583-8990FBBD1031}"/>
              </a:ext>
            </a:extLst>
          </p:cNvPr>
          <p:cNvSpPr>
            <a:spLocks noGrp="1"/>
          </p:cNvSpPr>
          <p:nvPr>
            <p:ph type="body" sz="quarter" idx="10" hasCustomPrompt="1"/>
          </p:nvPr>
        </p:nvSpPr>
        <p:spPr>
          <a:xfrm>
            <a:off x="1711180" y="5069264"/>
            <a:ext cx="5459413" cy="194787"/>
          </a:xfrm>
        </p:spPr>
        <p:txBody>
          <a:bodyPr>
            <a:noAutofit/>
          </a:bodyPr>
          <a:lstStyle>
            <a:lvl1pPr marL="0" indent="0" algn="l">
              <a:lnSpc>
                <a:spcPct val="100000"/>
              </a:lnSpc>
              <a:buNone/>
              <a:defRPr sz="1200">
                <a:solidFill>
                  <a:schemeClr val="bg1"/>
                </a:solidFill>
              </a:defRPr>
            </a:lvl1pPr>
          </a:lstStyle>
          <a:p>
            <a:pPr lvl="0"/>
            <a:r>
              <a:rPr lang="en-US" dirty="0"/>
              <a:t>Insert Presenter: </a:t>
            </a:r>
          </a:p>
        </p:txBody>
      </p:sp>
      <p:sp>
        <p:nvSpPr>
          <p:cNvPr id="9" name="TextBox 8">
            <a:extLst>
              <a:ext uri="{FF2B5EF4-FFF2-40B4-BE49-F238E27FC236}">
                <a16:creationId xmlns:a16="http://schemas.microsoft.com/office/drawing/2014/main" id="{0A4679F2-E867-9941-8890-572AD26739FD}"/>
              </a:ext>
            </a:extLst>
          </p:cNvPr>
          <p:cNvSpPr txBox="1"/>
          <p:nvPr userDrawn="1"/>
        </p:nvSpPr>
        <p:spPr>
          <a:xfrm>
            <a:off x="224653" y="5481511"/>
            <a:ext cx="1640541" cy="279957"/>
          </a:xfrm>
          <a:prstGeom prst="rect">
            <a:avLst/>
          </a:prstGeom>
          <a:noFill/>
        </p:spPr>
        <p:txBody>
          <a:bodyPr wrap="none" rtlCol="0">
            <a:noAutofit/>
          </a:bodyPr>
          <a:lstStyle/>
          <a:p>
            <a:pPr algn="r">
              <a:lnSpc>
                <a:spcPct val="100000"/>
              </a:lnSpc>
            </a:pPr>
            <a:r>
              <a:rPr lang="en-US" sz="1200" b="0" i="0">
                <a:solidFill>
                  <a:schemeClr val="bg1"/>
                </a:solidFill>
                <a:latin typeface="Agenda-Light" pitchFamily="2" charset="0"/>
              </a:rPr>
              <a:t>Role:</a:t>
            </a:r>
          </a:p>
        </p:txBody>
      </p:sp>
      <p:pic>
        <p:nvPicPr>
          <p:cNvPr id="11" name="Picture 10">
            <a:extLst>
              <a:ext uri="{FF2B5EF4-FFF2-40B4-BE49-F238E27FC236}">
                <a16:creationId xmlns:a16="http://schemas.microsoft.com/office/drawing/2014/main" id="{8E4DFE1C-ED40-844B-B555-4AF6BEC729DA}"/>
              </a:ext>
            </a:extLst>
          </p:cNvPr>
          <p:cNvPicPr>
            <a:picLocks noChangeAspect="1"/>
          </p:cNvPicPr>
          <p:nvPr userDrawn="1"/>
        </p:nvPicPr>
        <p:blipFill>
          <a:blip r:embed="rId4"/>
          <a:stretch>
            <a:fillRect/>
          </a:stretch>
        </p:blipFill>
        <p:spPr>
          <a:xfrm>
            <a:off x="3966482" y="6448297"/>
            <a:ext cx="4940300" cy="317500"/>
          </a:xfrm>
          <a:prstGeom prst="rect">
            <a:avLst/>
          </a:prstGeom>
        </p:spPr>
      </p:pic>
      <p:sp>
        <p:nvSpPr>
          <p:cNvPr id="13" name="TextBox 12">
            <a:extLst>
              <a:ext uri="{FF2B5EF4-FFF2-40B4-BE49-F238E27FC236}">
                <a16:creationId xmlns:a16="http://schemas.microsoft.com/office/drawing/2014/main" id="{EF6E9111-9F4B-A146-9B4D-B2DA957C23FB}"/>
              </a:ext>
            </a:extLst>
          </p:cNvPr>
          <p:cNvSpPr txBox="1"/>
          <p:nvPr userDrawn="1"/>
        </p:nvSpPr>
        <p:spPr>
          <a:xfrm>
            <a:off x="224654" y="5269154"/>
            <a:ext cx="1640541" cy="202152"/>
          </a:xfrm>
          <a:prstGeom prst="rect">
            <a:avLst/>
          </a:prstGeom>
          <a:noFill/>
        </p:spPr>
        <p:txBody>
          <a:bodyPr wrap="none" rtlCol="0">
            <a:noAutofit/>
          </a:bodyPr>
          <a:lstStyle/>
          <a:p>
            <a:pPr algn="r">
              <a:lnSpc>
                <a:spcPct val="100000"/>
              </a:lnSpc>
            </a:pPr>
            <a:r>
              <a:rPr lang="en-US" sz="1200" b="0" i="0">
                <a:solidFill>
                  <a:schemeClr val="bg1"/>
                </a:solidFill>
                <a:latin typeface="Agenda-Light" pitchFamily="2" charset="0"/>
              </a:rPr>
              <a:t>Organisation:</a:t>
            </a:r>
          </a:p>
        </p:txBody>
      </p:sp>
      <p:sp>
        <p:nvSpPr>
          <p:cNvPr id="14" name="TextBox 13">
            <a:extLst>
              <a:ext uri="{FF2B5EF4-FFF2-40B4-BE49-F238E27FC236}">
                <a16:creationId xmlns:a16="http://schemas.microsoft.com/office/drawing/2014/main" id="{53DAB036-C9D7-8544-AFC6-9B2F33A061C5}"/>
              </a:ext>
            </a:extLst>
          </p:cNvPr>
          <p:cNvSpPr txBox="1"/>
          <p:nvPr userDrawn="1"/>
        </p:nvSpPr>
        <p:spPr>
          <a:xfrm>
            <a:off x="224654" y="5061462"/>
            <a:ext cx="1640541" cy="162134"/>
          </a:xfrm>
          <a:prstGeom prst="rect">
            <a:avLst/>
          </a:prstGeom>
          <a:noFill/>
        </p:spPr>
        <p:txBody>
          <a:bodyPr wrap="none" rtlCol="0">
            <a:noAutofit/>
          </a:bodyPr>
          <a:lstStyle/>
          <a:p>
            <a:pPr algn="r">
              <a:lnSpc>
                <a:spcPct val="100000"/>
              </a:lnSpc>
            </a:pPr>
            <a:r>
              <a:rPr lang="en-US" sz="1200" b="0" i="0">
                <a:solidFill>
                  <a:schemeClr val="bg1"/>
                </a:solidFill>
                <a:latin typeface="Agenda-Light" pitchFamily="2" charset="0"/>
              </a:rPr>
              <a:t>Presenter:</a:t>
            </a:r>
          </a:p>
        </p:txBody>
      </p:sp>
      <p:sp>
        <p:nvSpPr>
          <p:cNvPr id="15" name="Text Placeholder 15">
            <a:extLst>
              <a:ext uri="{FF2B5EF4-FFF2-40B4-BE49-F238E27FC236}">
                <a16:creationId xmlns:a16="http://schemas.microsoft.com/office/drawing/2014/main" id="{EF2A4979-C83D-DE4A-A08E-3083639857EE}"/>
              </a:ext>
            </a:extLst>
          </p:cNvPr>
          <p:cNvSpPr>
            <a:spLocks noGrp="1"/>
          </p:cNvSpPr>
          <p:nvPr>
            <p:ph type="body" sz="quarter" idx="11" hasCustomPrompt="1"/>
          </p:nvPr>
        </p:nvSpPr>
        <p:spPr>
          <a:xfrm>
            <a:off x="1711180" y="5276519"/>
            <a:ext cx="5459413" cy="194787"/>
          </a:xfrm>
        </p:spPr>
        <p:txBody>
          <a:bodyPr>
            <a:noAutofit/>
          </a:bodyPr>
          <a:lstStyle>
            <a:lvl1pPr marL="0" indent="0" algn="l">
              <a:lnSpc>
                <a:spcPct val="100000"/>
              </a:lnSpc>
              <a:buNone/>
              <a:defRPr sz="1200">
                <a:solidFill>
                  <a:schemeClr val="bg1"/>
                </a:solidFill>
              </a:defRPr>
            </a:lvl1pPr>
          </a:lstStyle>
          <a:p>
            <a:pPr lvl="0"/>
            <a:r>
              <a:rPr lang="en-US" dirty="0"/>
              <a:t>Insert Role: </a:t>
            </a:r>
          </a:p>
        </p:txBody>
      </p:sp>
      <p:sp>
        <p:nvSpPr>
          <p:cNvPr id="16" name="Text Placeholder 15">
            <a:extLst>
              <a:ext uri="{FF2B5EF4-FFF2-40B4-BE49-F238E27FC236}">
                <a16:creationId xmlns:a16="http://schemas.microsoft.com/office/drawing/2014/main" id="{E072DF90-7758-3A4F-BD89-370FE7B7E61D}"/>
              </a:ext>
            </a:extLst>
          </p:cNvPr>
          <p:cNvSpPr>
            <a:spLocks noGrp="1"/>
          </p:cNvSpPr>
          <p:nvPr>
            <p:ph type="body" sz="quarter" idx="12" hasCustomPrompt="1"/>
          </p:nvPr>
        </p:nvSpPr>
        <p:spPr>
          <a:xfrm>
            <a:off x="1706867" y="5491043"/>
            <a:ext cx="5459413" cy="194787"/>
          </a:xfrm>
        </p:spPr>
        <p:txBody>
          <a:bodyPr>
            <a:noAutofit/>
          </a:bodyPr>
          <a:lstStyle>
            <a:lvl1pPr marL="0" indent="0" algn="l">
              <a:lnSpc>
                <a:spcPct val="100000"/>
              </a:lnSpc>
              <a:buNone/>
              <a:defRPr sz="1200">
                <a:solidFill>
                  <a:schemeClr val="bg1"/>
                </a:solidFill>
              </a:defRPr>
            </a:lvl1pPr>
          </a:lstStyle>
          <a:p>
            <a:pPr lvl="0"/>
            <a:r>
              <a:rPr lang="en-US" dirty="0"/>
              <a:t>Insert Organisation: </a:t>
            </a:r>
          </a:p>
        </p:txBody>
      </p:sp>
    </p:spTree>
    <p:extLst>
      <p:ext uri="{BB962C8B-B14F-4D97-AF65-F5344CB8AC3E}">
        <p14:creationId xmlns:p14="http://schemas.microsoft.com/office/powerpoint/2010/main" val="2803423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Break Navy Blue">
    <p:bg>
      <p:bgPr>
        <a:solidFill>
          <a:srgbClr val="20274F"/>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FC8779D-71B0-8E4D-9470-3899E38785F2}"/>
              </a:ext>
            </a:extLst>
          </p:cNvPr>
          <p:cNvPicPr>
            <a:picLocks noChangeAspect="1"/>
          </p:cNvPicPr>
          <p:nvPr userDrawn="1"/>
        </p:nvPicPr>
        <p:blipFill>
          <a:blip r:embed="rId2"/>
          <a:stretch>
            <a:fillRect/>
          </a:stretch>
        </p:blipFill>
        <p:spPr>
          <a:xfrm>
            <a:off x="-7189337" y="-8549274"/>
            <a:ext cx="21962070" cy="24682687"/>
          </a:xfrm>
          <a:prstGeom prst="rect">
            <a:avLst/>
          </a:prstGeom>
        </p:spPr>
      </p:pic>
      <p:pic>
        <p:nvPicPr>
          <p:cNvPr id="10" name="Picture 9">
            <a:extLst>
              <a:ext uri="{FF2B5EF4-FFF2-40B4-BE49-F238E27FC236}">
                <a16:creationId xmlns:a16="http://schemas.microsoft.com/office/drawing/2014/main" id="{D512FEB5-F54E-BB40-AC40-173706FB131F}"/>
              </a:ext>
            </a:extLst>
          </p:cNvPr>
          <p:cNvPicPr>
            <a:picLocks noChangeAspect="1"/>
          </p:cNvPicPr>
          <p:nvPr userDrawn="1"/>
        </p:nvPicPr>
        <p:blipFill>
          <a:blip r:embed="rId3"/>
          <a:stretch>
            <a:fillRect/>
          </a:stretch>
        </p:blipFill>
        <p:spPr>
          <a:xfrm>
            <a:off x="8906782" y="161670"/>
            <a:ext cx="2557630" cy="1155852"/>
          </a:xfrm>
          <a:prstGeom prst="rect">
            <a:avLst/>
          </a:prstGeom>
        </p:spPr>
      </p:pic>
      <p:sp>
        <p:nvSpPr>
          <p:cNvPr id="7" name="Title 1">
            <a:extLst>
              <a:ext uri="{FF2B5EF4-FFF2-40B4-BE49-F238E27FC236}">
                <a16:creationId xmlns:a16="http://schemas.microsoft.com/office/drawing/2014/main" id="{FB6B2E45-23DF-E041-86DF-FA758841C712}"/>
              </a:ext>
            </a:extLst>
          </p:cNvPr>
          <p:cNvSpPr>
            <a:spLocks noGrp="1"/>
          </p:cNvSpPr>
          <p:nvPr>
            <p:ph type="ctrTitle"/>
          </p:nvPr>
        </p:nvSpPr>
        <p:spPr>
          <a:xfrm>
            <a:off x="1004538" y="2415776"/>
            <a:ext cx="10459874" cy="1621327"/>
          </a:xfrm>
          <a:ln w="38100">
            <a:solidFill>
              <a:schemeClr val="bg1"/>
            </a:solidFill>
          </a:ln>
        </p:spPr>
        <p:txBody>
          <a:bodyPr wrap="none" anchor="ctr" anchorCtr="0">
            <a:normAutofit/>
          </a:bodyPr>
          <a:lstStyle>
            <a:lvl1pPr algn="ctr">
              <a:defRPr sz="5400" b="1" i="0">
                <a:solidFill>
                  <a:schemeClr val="bg1"/>
                </a:solidFill>
                <a:latin typeface="Adelle Condensed" panose="02000503000000020004" pitchFamily="2" charset="77"/>
                <a:cs typeface="Beirut" pitchFamily="2" charset="-78"/>
              </a:defRPr>
            </a:lvl1pPr>
          </a:lstStyle>
          <a:p>
            <a:r>
              <a:rPr lang="en-US"/>
              <a:t>Click to edit Master title style</a:t>
            </a:r>
            <a:endParaRPr lang="en-US" dirty="0"/>
          </a:p>
        </p:txBody>
      </p:sp>
      <p:sp>
        <p:nvSpPr>
          <p:cNvPr id="8" name="Subtitle 2">
            <a:extLst>
              <a:ext uri="{FF2B5EF4-FFF2-40B4-BE49-F238E27FC236}">
                <a16:creationId xmlns:a16="http://schemas.microsoft.com/office/drawing/2014/main" id="{ABF94F5F-DA54-964B-9C6E-2D87ECCFBDC8}"/>
              </a:ext>
            </a:extLst>
          </p:cNvPr>
          <p:cNvSpPr>
            <a:spLocks noGrp="1"/>
          </p:cNvSpPr>
          <p:nvPr>
            <p:ph type="subTitle" idx="1"/>
          </p:nvPr>
        </p:nvSpPr>
        <p:spPr>
          <a:xfrm>
            <a:off x="1004538" y="4050880"/>
            <a:ext cx="10459874" cy="934898"/>
          </a:xfrm>
        </p:spPr>
        <p:txBody>
          <a:bodyPr/>
          <a:lstStyle>
            <a:lvl1pPr marL="0" indent="0" algn="r">
              <a:buNone/>
              <a:defRPr sz="2400" b="1" i="0">
                <a:solidFill>
                  <a:schemeClr val="bg1"/>
                </a:solidFill>
                <a:latin typeface="Adelle Condensed SemiBold"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ext Placeholder 15">
            <a:extLst>
              <a:ext uri="{FF2B5EF4-FFF2-40B4-BE49-F238E27FC236}">
                <a16:creationId xmlns:a16="http://schemas.microsoft.com/office/drawing/2014/main" id="{98329463-D56A-304F-A237-CFF60BC73E7A}"/>
              </a:ext>
            </a:extLst>
          </p:cNvPr>
          <p:cNvSpPr>
            <a:spLocks noGrp="1"/>
          </p:cNvSpPr>
          <p:nvPr>
            <p:ph type="body" sz="quarter" idx="10" hasCustomPrompt="1"/>
          </p:nvPr>
        </p:nvSpPr>
        <p:spPr>
          <a:xfrm>
            <a:off x="1711180" y="5069264"/>
            <a:ext cx="5459413" cy="194787"/>
          </a:xfrm>
        </p:spPr>
        <p:txBody>
          <a:bodyPr>
            <a:noAutofit/>
          </a:bodyPr>
          <a:lstStyle>
            <a:lvl1pPr marL="0" indent="0" algn="l">
              <a:lnSpc>
                <a:spcPct val="100000"/>
              </a:lnSpc>
              <a:buNone/>
              <a:defRPr sz="1200">
                <a:solidFill>
                  <a:schemeClr val="bg1"/>
                </a:solidFill>
              </a:defRPr>
            </a:lvl1pPr>
          </a:lstStyle>
          <a:p>
            <a:pPr lvl="0"/>
            <a:r>
              <a:rPr lang="en-US" dirty="0"/>
              <a:t>Insert Presenter: </a:t>
            </a:r>
          </a:p>
        </p:txBody>
      </p:sp>
      <p:sp>
        <p:nvSpPr>
          <p:cNvPr id="11" name="TextBox 10">
            <a:extLst>
              <a:ext uri="{FF2B5EF4-FFF2-40B4-BE49-F238E27FC236}">
                <a16:creationId xmlns:a16="http://schemas.microsoft.com/office/drawing/2014/main" id="{7B8C2467-E350-1440-90DC-48A906599B68}"/>
              </a:ext>
            </a:extLst>
          </p:cNvPr>
          <p:cNvSpPr txBox="1"/>
          <p:nvPr userDrawn="1"/>
        </p:nvSpPr>
        <p:spPr>
          <a:xfrm>
            <a:off x="224653" y="5481511"/>
            <a:ext cx="1640541" cy="279957"/>
          </a:xfrm>
          <a:prstGeom prst="rect">
            <a:avLst/>
          </a:prstGeom>
          <a:noFill/>
        </p:spPr>
        <p:txBody>
          <a:bodyPr wrap="none" rtlCol="0">
            <a:noAutofit/>
          </a:bodyPr>
          <a:lstStyle/>
          <a:p>
            <a:pPr algn="r">
              <a:lnSpc>
                <a:spcPct val="100000"/>
              </a:lnSpc>
            </a:pPr>
            <a:r>
              <a:rPr lang="en-US" sz="1200" b="0" i="0">
                <a:solidFill>
                  <a:schemeClr val="bg1"/>
                </a:solidFill>
                <a:latin typeface="Agenda-Light" pitchFamily="2" charset="0"/>
              </a:rPr>
              <a:t>Role:</a:t>
            </a:r>
          </a:p>
        </p:txBody>
      </p:sp>
      <p:pic>
        <p:nvPicPr>
          <p:cNvPr id="13" name="Picture 12">
            <a:extLst>
              <a:ext uri="{FF2B5EF4-FFF2-40B4-BE49-F238E27FC236}">
                <a16:creationId xmlns:a16="http://schemas.microsoft.com/office/drawing/2014/main" id="{13C78DC4-5E90-8E4D-A711-82DBB9E6087E}"/>
              </a:ext>
            </a:extLst>
          </p:cNvPr>
          <p:cNvPicPr>
            <a:picLocks noChangeAspect="1"/>
          </p:cNvPicPr>
          <p:nvPr userDrawn="1"/>
        </p:nvPicPr>
        <p:blipFill>
          <a:blip r:embed="rId4"/>
          <a:stretch>
            <a:fillRect/>
          </a:stretch>
        </p:blipFill>
        <p:spPr>
          <a:xfrm>
            <a:off x="3966482" y="6448297"/>
            <a:ext cx="4940300" cy="317500"/>
          </a:xfrm>
          <a:prstGeom prst="rect">
            <a:avLst/>
          </a:prstGeom>
        </p:spPr>
      </p:pic>
      <p:sp>
        <p:nvSpPr>
          <p:cNvPr id="14" name="TextBox 13">
            <a:extLst>
              <a:ext uri="{FF2B5EF4-FFF2-40B4-BE49-F238E27FC236}">
                <a16:creationId xmlns:a16="http://schemas.microsoft.com/office/drawing/2014/main" id="{00FF6426-5589-6146-A4C5-B4CACF70F96F}"/>
              </a:ext>
            </a:extLst>
          </p:cNvPr>
          <p:cNvSpPr txBox="1"/>
          <p:nvPr userDrawn="1"/>
        </p:nvSpPr>
        <p:spPr>
          <a:xfrm>
            <a:off x="224654" y="5269154"/>
            <a:ext cx="1640541" cy="202152"/>
          </a:xfrm>
          <a:prstGeom prst="rect">
            <a:avLst/>
          </a:prstGeom>
          <a:noFill/>
        </p:spPr>
        <p:txBody>
          <a:bodyPr wrap="none" rtlCol="0">
            <a:noAutofit/>
          </a:bodyPr>
          <a:lstStyle/>
          <a:p>
            <a:pPr algn="r">
              <a:lnSpc>
                <a:spcPct val="100000"/>
              </a:lnSpc>
            </a:pPr>
            <a:r>
              <a:rPr lang="en-US" sz="1200" b="0" i="0">
                <a:solidFill>
                  <a:schemeClr val="bg1"/>
                </a:solidFill>
                <a:latin typeface="Agenda-Light" pitchFamily="2" charset="0"/>
              </a:rPr>
              <a:t>Organisation:</a:t>
            </a:r>
          </a:p>
        </p:txBody>
      </p:sp>
      <p:sp>
        <p:nvSpPr>
          <p:cNvPr id="15" name="TextBox 14">
            <a:extLst>
              <a:ext uri="{FF2B5EF4-FFF2-40B4-BE49-F238E27FC236}">
                <a16:creationId xmlns:a16="http://schemas.microsoft.com/office/drawing/2014/main" id="{B6CF375E-F291-0841-A383-6EB7DA82B746}"/>
              </a:ext>
            </a:extLst>
          </p:cNvPr>
          <p:cNvSpPr txBox="1"/>
          <p:nvPr userDrawn="1"/>
        </p:nvSpPr>
        <p:spPr>
          <a:xfrm>
            <a:off x="224654" y="5061462"/>
            <a:ext cx="1640541" cy="162134"/>
          </a:xfrm>
          <a:prstGeom prst="rect">
            <a:avLst/>
          </a:prstGeom>
          <a:noFill/>
        </p:spPr>
        <p:txBody>
          <a:bodyPr wrap="none" rtlCol="0">
            <a:noAutofit/>
          </a:bodyPr>
          <a:lstStyle/>
          <a:p>
            <a:pPr algn="r">
              <a:lnSpc>
                <a:spcPct val="100000"/>
              </a:lnSpc>
            </a:pPr>
            <a:r>
              <a:rPr lang="en-US" sz="1200" b="0" i="0">
                <a:solidFill>
                  <a:schemeClr val="bg1"/>
                </a:solidFill>
                <a:latin typeface="Agenda-Light" pitchFamily="2" charset="0"/>
              </a:rPr>
              <a:t>Presenter:</a:t>
            </a:r>
          </a:p>
        </p:txBody>
      </p:sp>
      <p:sp>
        <p:nvSpPr>
          <p:cNvPr id="16" name="Text Placeholder 15">
            <a:extLst>
              <a:ext uri="{FF2B5EF4-FFF2-40B4-BE49-F238E27FC236}">
                <a16:creationId xmlns:a16="http://schemas.microsoft.com/office/drawing/2014/main" id="{D16DFAAF-C3EE-A445-87F2-74CE564AEA4F}"/>
              </a:ext>
            </a:extLst>
          </p:cNvPr>
          <p:cNvSpPr>
            <a:spLocks noGrp="1"/>
          </p:cNvSpPr>
          <p:nvPr>
            <p:ph type="body" sz="quarter" idx="11" hasCustomPrompt="1"/>
          </p:nvPr>
        </p:nvSpPr>
        <p:spPr>
          <a:xfrm>
            <a:off x="1711180" y="5276519"/>
            <a:ext cx="5459413" cy="194787"/>
          </a:xfrm>
        </p:spPr>
        <p:txBody>
          <a:bodyPr>
            <a:noAutofit/>
          </a:bodyPr>
          <a:lstStyle>
            <a:lvl1pPr marL="0" indent="0" algn="l">
              <a:lnSpc>
                <a:spcPct val="100000"/>
              </a:lnSpc>
              <a:buNone/>
              <a:defRPr sz="1200">
                <a:solidFill>
                  <a:schemeClr val="bg1"/>
                </a:solidFill>
              </a:defRPr>
            </a:lvl1pPr>
          </a:lstStyle>
          <a:p>
            <a:pPr lvl="0"/>
            <a:r>
              <a:rPr lang="en-US" dirty="0"/>
              <a:t>Insert Role: </a:t>
            </a:r>
          </a:p>
        </p:txBody>
      </p:sp>
      <p:sp>
        <p:nvSpPr>
          <p:cNvPr id="17" name="Text Placeholder 15">
            <a:extLst>
              <a:ext uri="{FF2B5EF4-FFF2-40B4-BE49-F238E27FC236}">
                <a16:creationId xmlns:a16="http://schemas.microsoft.com/office/drawing/2014/main" id="{934AFCB8-5F67-2F42-83AB-5E2FF8E14592}"/>
              </a:ext>
            </a:extLst>
          </p:cNvPr>
          <p:cNvSpPr>
            <a:spLocks noGrp="1"/>
          </p:cNvSpPr>
          <p:nvPr>
            <p:ph type="body" sz="quarter" idx="12" hasCustomPrompt="1"/>
          </p:nvPr>
        </p:nvSpPr>
        <p:spPr>
          <a:xfrm>
            <a:off x="1706867" y="5491043"/>
            <a:ext cx="5459413" cy="194787"/>
          </a:xfrm>
        </p:spPr>
        <p:txBody>
          <a:bodyPr>
            <a:noAutofit/>
          </a:bodyPr>
          <a:lstStyle>
            <a:lvl1pPr marL="0" indent="0" algn="l">
              <a:lnSpc>
                <a:spcPct val="100000"/>
              </a:lnSpc>
              <a:buNone/>
              <a:defRPr sz="1200">
                <a:solidFill>
                  <a:schemeClr val="bg1"/>
                </a:solidFill>
              </a:defRPr>
            </a:lvl1pPr>
          </a:lstStyle>
          <a:p>
            <a:pPr lvl="0"/>
            <a:r>
              <a:rPr lang="en-US" dirty="0"/>
              <a:t>Insert Organisation: </a:t>
            </a:r>
          </a:p>
        </p:txBody>
      </p:sp>
    </p:spTree>
    <p:extLst>
      <p:ext uri="{BB962C8B-B14F-4D97-AF65-F5344CB8AC3E}">
        <p14:creationId xmlns:p14="http://schemas.microsoft.com/office/powerpoint/2010/main" val="2452004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Break Green">
    <p:bg>
      <p:bgPr>
        <a:solidFill>
          <a:srgbClr val="478C5C"/>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FC8779D-71B0-8E4D-9470-3899E38785F2}"/>
              </a:ext>
            </a:extLst>
          </p:cNvPr>
          <p:cNvPicPr>
            <a:picLocks noChangeAspect="1"/>
          </p:cNvPicPr>
          <p:nvPr userDrawn="1"/>
        </p:nvPicPr>
        <p:blipFill>
          <a:blip r:embed="rId2"/>
          <a:stretch>
            <a:fillRect/>
          </a:stretch>
        </p:blipFill>
        <p:spPr>
          <a:xfrm>
            <a:off x="-7135548" y="-8226545"/>
            <a:ext cx="21962070" cy="24682687"/>
          </a:xfrm>
          <a:prstGeom prst="rect">
            <a:avLst/>
          </a:prstGeom>
        </p:spPr>
      </p:pic>
      <p:pic>
        <p:nvPicPr>
          <p:cNvPr id="10" name="Picture 9">
            <a:extLst>
              <a:ext uri="{FF2B5EF4-FFF2-40B4-BE49-F238E27FC236}">
                <a16:creationId xmlns:a16="http://schemas.microsoft.com/office/drawing/2014/main" id="{D512FEB5-F54E-BB40-AC40-173706FB131F}"/>
              </a:ext>
            </a:extLst>
          </p:cNvPr>
          <p:cNvPicPr>
            <a:picLocks noChangeAspect="1"/>
          </p:cNvPicPr>
          <p:nvPr userDrawn="1"/>
        </p:nvPicPr>
        <p:blipFill>
          <a:blip r:embed="rId3"/>
          <a:stretch>
            <a:fillRect/>
          </a:stretch>
        </p:blipFill>
        <p:spPr>
          <a:xfrm>
            <a:off x="8906782" y="161670"/>
            <a:ext cx="2557630" cy="1155852"/>
          </a:xfrm>
          <a:prstGeom prst="rect">
            <a:avLst/>
          </a:prstGeom>
        </p:spPr>
      </p:pic>
      <p:sp>
        <p:nvSpPr>
          <p:cNvPr id="6" name="Title 1">
            <a:extLst>
              <a:ext uri="{FF2B5EF4-FFF2-40B4-BE49-F238E27FC236}">
                <a16:creationId xmlns:a16="http://schemas.microsoft.com/office/drawing/2014/main" id="{BC838DAD-8EC8-C446-9B8F-A21A2768C4E8}"/>
              </a:ext>
            </a:extLst>
          </p:cNvPr>
          <p:cNvSpPr>
            <a:spLocks noGrp="1"/>
          </p:cNvSpPr>
          <p:nvPr>
            <p:ph type="ctrTitle"/>
          </p:nvPr>
        </p:nvSpPr>
        <p:spPr>
          <a:xfrm>
            <a:off x="1004538" y="2415776"/>
            <a:ext cx="10459874" cy="1621327"/>
          </a:xfrm>
          <a:ln w="38100">
            <a:solidFill>
              <a:schemeClr val="bg1"/>
            </a:solidFill>
          </a:ln>
        </p:spPr>
        <p:txBody>
          <a:bodyPr wrap="none" anchor="ctr" anchorCtr="0">
            <a:normAutofit/>
          </a:bodyPr>
          <a:lstStyle>
            <a:lvl1pPr algn="ctr">
              <a:defRPr sz="5400" b="1" i="0">
                <a:solidFill>
                  <a:schemeClr val="bg1"/>
                </a:solidFill>
                <a:latin typeface="Adelle Condensed" panose="02000503000000020004" pitchFamily="2" charset="77"/>
                <a:cs typeface="Beirut" pitchFamily="2" charset="-78"/>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B6C50AAA-8DD6-1242-831F-E59DB407B090}"/>
              </a:ext>
            </a:extLst>
          </p:cNvPr>
          <p:cNvSpPr>
            <a:spLocks noGrp="1"/>
          </p:cNvSpPr>
          <p:nvPr>
            <p:ph type="subTitle" idx="1"/>
          </p:nvPr>
        </p:nvSpPr>
        <p:spPr>
          <a:xfrm>
            <a:off x="1004538" y="4050880"/>
            <a:ext cx="10459874" cy="934898"/>
          </a:xfrm>
        </p:spPr>
        <p:txBody>
          <a:bodyPr/>
          <a:lstStyle>
            <a:lvl1pPr marL="0" indent="0" algn="r">
              <a:buNone/>
              <a:defRPr sz="2400" b="1" i="0">
                <a:solidFill>
                  <a:schemeClr val="bg1"/>
                </a:solidFill>
                <a:latin typeface="Adelle Condensed SemiBold"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Text Placeholder 15">
            <a:extLst>
              <a:ext uri="{FF2B5EF4-FFF2-40B4-BE49-F238E27FC236}">
                <a16:creationId xmlns:a16="http://schemas.microsoft.com/office/drawing/2014/main" id="{19102485-59CB-6944-A77C-5CF0EFE03AB5}"/>
              </a:ext>
            </a:extLst>
          </p:cNvPr>
          <p:cNvSpPr>
            <a:spLocks noGrp="1"/>
          </p:cNvSpPr>
          <p:nvPr>
            <p:ph type="body" sz="quarter" idx="10" hasCustomPrompt="1"/>
          </p:nvPr>
        </p:nvSpPr>
        <p:spPr>
          <a:xfrm>
            <a:off x="1711180" y="5069264"/>
            <a:ext cx="5459413" cy="194787"/>
          </a:xfrm>
        </p:spPr>
        <p:txBody>
          <a:bodyPr>
            <a:noAutofit/>
          </a:bodyPr>
          <a:lstStyle>
            <a:lvl1pPr marL="0" indent="0" algn="l">
              <a:lnSpc>
                <a:spcPct val="100000"/>
              </a:lnSpc>
              <a:buNone/>
              <a:defRPr sz="1200">
                <a:solidFill>
                  <a:schemeClr val="bg1"/>
                </a:solidFill>
              </a:defRPr>
            </a:lvl1pPr>
          </a:lstStyle>
          <a:p>
            <a:pPr lvl="0"/>
            <a:r>
              <a:rPr lang="en-US" dirty="0"/>
              <a:t>Insert Presenter: </a:t>
            </a:r>
          </a:p>
        </p:txBody>
      </p:sp>
      <p:sp>
        <p:nvSpPr>
          <p:cNvPr id="9" name="TextBox 8">
            <a:extLst>
              <a:ext uri="{FF2B5EF4-FFF2-40B4-BE49-F238E27FC236}">
                <a16:creationId xmlns:a16="http://schemas.microsoft.com/office/drawing/2014/main" id="{C66B1EE9-47A0-434A-A4C5-DFE70A847624}"/>
              </a:ext>
            </a:extLst>
          </p:cNvPr>
          <p:cNvSpPr txBox="1"/>
          <p:nvPr userDrawn="1"/>
        </p:nvSpPr>
        <p:spPr>
          <a:xfrm>
            <a:off x="224653" y="5481511"/>
            <a:ext cx="1640541" cy="279957"/>
          </a:xfrm>
          <a:prstGeom prst="rect">
            <a:avLst/>
          </a:prstGeom>
          <a:noFill/>
        </p:spPr>
        <p:txBody>
          <a:bodyPr wrap="none" rtlCol="0">
            <a:noAutofit/>
          </a:bodyPr>
          <a:lstStyle/>
          <a:p>
            <a:pPr algn="r">
              <a:lnSpc>
                <a:spcPct val="100000"/>
              </a:lnSpc>
            </a:pPr>
            <a:r>
              <a:rPr lang="en-US" sz="1200" b="0" i="0">
                <a:solidFill>
                  <a:schemeClr val="bg1"/>
                </a:solidFill>
                <a:latin typeface="Agenda-Light" pitchFamily="2" charset="0"/>
              </a:rPr>
              <a:t>Role:</a:t>
            </a:r>
          </a:p>
        </p:txBody>
      </p:sp>
      <p:pic>
        <p:nvPicPr>
          <p:cNvPr id="11" name="Picture 10">
            <a:extLst>
              <a:ext uri="{FF2B5EF4-FFF2-40B4-BE49-F238E27FC236}">
                <a16:creationId xmlns:a16="http://schemas.microsoft.com/office/drawing/2014/main" id="{465EF373-9F14-C940-97B4-E55305216D15}"/>
              </a:ext>
            </a:extLst>
          </p:cNvPr>
          <p:cNvPicPr>
            <a:picLocks noChangeAspect="1"/>
          </p:cNvPicPr>
          <p:nvPr userDrawn="1"/>
        </p:nvPicPr>
        <p:blipFill>
          <a:blip r:embed="rId4"/>
          <a:stretch>
            <a:fillRect/>
          </a:stretch>
        </p:blipFill>
        <p:spPr>
          <a:xfrm>
            <a:off x="3966482" y="6448297"/>
            <a:ext cx="4940300" cy="317500"/>
          </a:xfrm>
          <a:prstGeom prst="rect">
            <a:avLst/>
          </a:prstGeom>
        </p:spPr>
      </p:pic>
      <p:sp>
        <p:nvSpPr>
          <p:cNvPr id="13" name="TextBox 12">
            <a:extLst>
              <a:ext uri="{FF2B5EF4-FFF2-40B4-BE49-F238E27FC236}">
                <a16:creationId xmlns:a16="http://schemas.microsoft.com/office/drawing/2014/main" id="{366FF074-6B85-E045-B6B5-AA85818A22F0}"/>
              </a:ext>
            </a:extLst>
          </p:cNvPr>
          <p:cNvSpPr txBox="1"/>
          <p:nvPr userDrawn="1"/>
        </p:nvSpPr>
        <p:spPr>
          <a:xfrm>
            <a:off x="224654" y="5269154"/>
            <a:ext cx="1640541" cy="202152"/>
          </a:xfrm>
          <a:prstGeom prst="rect">
            <a:avLst/>
          </a:prstGeom>
          <a:noFill/>
        </p:spPr>
        <p:txBody>
          <a:bodyPr wrap="none" rtlCol="0">
            <a:noAutofit/>
          </a:bodyPr>
          <a:lstStyle/>
          <a:p>
            <a:pPr algn="r">
              <a:lnSpc>
                <a:spcPct val="100000"/>
              </a:lnSpc>
            </a:pPr>
            <a:r>
              <a:rPr lang="en-US" sz="1200" b="0" i="0">
                <a:solidFill>
                  <a:schemeClr val="bg1"/>
                </a:solidFill>
                <a:latin typeface="Agenda-Light" pitchFamily="2" charset="0"/>
              </a:rPr>
              <a:t>Organisation:</a:t>
            </a:r>
          </a:p>
        </p:txBody>
      </p:sp>
      <p:sp>
        <p:nvSpPr>
          <p:cNvPr id="14" name="TextBox 13">
            <a:extLst>
              <a:ext uri="{FF2B5EF4-FFF2-40B4-BE49-F238E27FC236}">
                <a16:creationId xmlns:a16="http://schemas.microsoft.com/office/drawing/2014/main" id="{DB0EE213-D011-1440-A904-CFCCD6EFFBE2}"/>
              </a:ext>
            </a:extLst>
          </p:cNvPr>
          <p:cNvSpPr txBox="1"/>
          <p:nvPr userDrawn="1"/>
        </p:nvSpPr>
        <p:spPr>
          <a:xfrm>
            <a:off x="224654" y="5061462"/>
            <a:ext cx="1640541" cy="162134"/>
          </a:xfrm>
          <a:prstGeom prst="rect">
            <a:avLst/>
          </a:prstGeom>
          <a:noFill/>
        </p:spPr>
        <p:txBody>
          <a:bodyPr wrap="none" rtlCol="0">
            <a:noAutofit/>
          </a:bodyPr>
          <a:lstStyle/>
          <a:p>
            <a:pPr algn="r">
              <a:lnSpc>
                <a:spcPct val="100000"/>
              </a:lnSpc>
            </a:pPr>
            <a:r>
              <a:rPr lang="en-US" sz="1200" b="0" i="0">
                <a:solidFill>
                  <a:schemeClr val="bg1"/>
                </a:solidFill>
                <a:latin typeface="Agenda-Light" pitchFamily="2" charset="0"/>
              </a:rPr>
              <a:t>Presenter:</a:t>
            </a:r>
          </a:p>
        </p:txBody>
      </p:sp>
      <p:sp>
        <p:nvSpPr>
          <p:cNvPr id="15" name="Text Placeholder 15">
            <a:extLst>
              <a:ext uri="{FF2B5EF4-FFF2-40B4-BE49-F238E27FC236}">
                <a16:creationId xmlns:a16="http://schemas.microsoft.com/office/drawing/2014/main" id="{5A2EDA32-41A8-F94B-9C7D-FA053CA46BF9}"/>
              </a:ext>
            </a:extLst>
          </p:cNvPr>
          <p:cNvSpPr>
            <a:spLocks noGrp="1"/>
          </p:cNvSpPr>
          <p:nvPr>
            <p:ph type="body" sz="quarter" idx="11" hasCustomPrompt="1"/>
          </p:nvPr>
        </p:nvSpPr>
        <p:spPr>
          <a:xfrm>
            <a:off x="1711180" y="5276519"/>
            <a:ext cx="5459413" cy="194787"/>
          </a:xfrm>
        </p:spPr>
        <p:txBody>
          <a:bodyPr>
            <a:noAutofit/>
          </a:bodyPr>
          <a:lstStyle>
            <a:lvl1pPr marL="0" indent="0" algn="l">
              <a:lnSpc>
                <a:spcPct val="100000"/>
              </a:lnSpc>
              <a:buNone/>
              <a:defRPr sz="1200">
                <a:solidFill>
                  <a:schemeClr val="bg1"/>
                </a:solidFill>
              </a:defRPr>
            </a:lvl1pPr>
          </a:lstStyle>
          <a:p>
            <a:pPr lvl="0"/>
            <a:r>
              <a:rPr lang="en-US" dirty="0"/>
              <a:t>Insert Role: </a:t>
            </a:r>
          </a:p>
        </p:txBody>
      </p:sp>
      <p:sp>
        <p:nvSpPr>
          <p:cNvPr id="16" name="Text Placeholder 15">
            <a:extLst>
              <a:ext uri="{FF2B5EF4-FFF2-40B4-BE49-F238E27FC236}">
                <a16:creationId xmlns:a16="http://schemas.microsoft.com/office/drawing/2014/main" id="{9B0141A6-F3AF-7642-B151-2D675EFDE422}"/>
              </a:ext>
            </a:extLst>
          </p:cNvPr>
          <p:cNvSpPr>
            <a:spLocks noGrp="1"/>
          </p:cNvSpPr>
          <p:nvPr>
            <p:ph type="body" sz="quarter" idx="12" hasCustomPrompt="1"/>
          </p:nvPr>
        </p:nvSpPr>
        <p:spPr>
          <a:xfrm>
            <a:off x="1706867" y="5491043"/>
            <a:ext cx="5459413" cy="194787"/>
          </a:xfrm>
        </p:spPr>
        <p:txBody>
          <a:bodyPr>
            <a:noAutofit/>
          </a:bodyPr>
          <a:lstStyle>
            <a:lvl1pPr marL="0" indent="0" algn="l">
              <a:lnSpc>
                <a:spcPct val="100000"/>
              </a:lnSpc>
              <a:buNone/>
              <a:defRPr sz="1200">
                <a:solidFill>
                  <a:schemeClr val="bg1"/>
                </a:solidFill>
              </a:defRPr>
            </a:lvl1pPr>
          </a:lstStyle>
          <a:p>
            <a:pPr lvl="0"/>
            <a:r>
              <a:rPr lang="en-US" dirty="0"/>
              <a:t>Insert Organisation: </a:t>
            </a:r>
          </a:p>
        </p:txBody>
      </p:sp>
    </p:spTree>
    <p:extLst>
      <p:ext uri="{BB962C8B-B14F-4D97-AF65-F5344CB8AC3E}">
        <p14:creationId xmlns:p14="http://schemas.microsoft.com/office/powerpoint/2010/main" val="62417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Section Break Purple">
    <p:bg>
      <p:bgPr>
        <a:solidFill>
          <a:srgbClr val="953D8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FC8779D-71B0-8E4D-9470-3899E38785F2}"/>
              </a:ext>
            </a:extLst>
          </p:cNvPr>
          <p:cNvPicPr>
            <a:picLocks noChangeAspect="1"/>
          </p:cNvPicPr>
          <p:nvPr userDrawn="1"/>
        </p:nvPicPr>
        <p:blipFill>
          <a:blip r:embed="rId2"/>
          <a:stretch>
            <a:fillRect/>
          </a:stretch>
        </p:blipFill>
        <p:spPr>
          <a:xfrm>
            <a:off x="-7014553" y="-8482038"/>
            <a:ext cx="21962070" cy="24682687"/>
          </a:xfrm>
          <a:prstGeom prst="rect">
            <a:avLst/>
          </a:prstGeom>
        </p:spPr>
      </p:pic>
      <p:pic>
        <p:nvPicPr>
          <p:cNvPr id="10" name="Picture 9">
            <a:extLst>
              <a:ext uri="{FF2B5EF4-FFF2-40B4-BE49-F238E27FC236}">
                <a16:creationId xmlns:a16="http://schemas.microsoft.com/office/drawing/2014/main" id="{D512FEB5-F54E-BB40-AC40-173706FB131F}"/>
              </a:ext>
            </a:extLst>
          </p:cNvPr>
          <p:cNvPicPr>
            <a:picLocks noChangeAspect="1"/>
          </p:cNvPicPr>
          <p:nvPr userDrawn="1"/>
        </p:nvPicPr>
        <p:blipFill>
          <a:blip r:embed="rId3"/>
          <a:stretch>
            <a:fillRect/>
          </a:stretch>
        </p:blipFill>
        <p:spPr>
          <a:xfrm>
            <a:off x="8906782" y="161670"/>
            <a:ext cx="2557630" cy="1155852"/>
          </a:xfrm>
          <a:prstGeom prst="rect">
            <a:avLst/>
          </a:prstGeom>
        </p:spPr>
      </p:pic>
      <p:sp>
        <p:nvSpPr>
          <p:cNvPr id="6" name="Title 1">
            <a:extLst>
              <a:ext uri="{FF2B5EF4-FFF2-40B4-BE49-F238E27FC236}">
                <a16:creationId xmlns:a16="http://schemas.microsoft.com/office/drawing/2014/main" id="{1374ADAC-0682-8E4D-86B7-47B9AD988DEA}"/>
              </a:ext>
            </a:extLst>
          </p:cNvPr>
          <p:cNvSpPr>
            <a:spLocks noGrp="1"/>
          </p:cNvSpPr>
          <p:nvPr>
            <p:ph type="ctrTitle"/>
          </p:nvPr>
        </p:nvSpPr>
        <p:spPr>
          <a:xfrm>
            <a:off x="1004538" y="2415776"/>
            <a:ext cx="10459874" cy="1621327"/>
          </a:xfrm>
          <a:ln w="38100">
            <a:solidFill>
              <a:schemeClr val="bg1"/>
            </a:solidFill>
          </a:ln>
        </p:spPr>
        <p:txBody>
          <a:bodyPr wrap="none" anchor="ctr" anchorCtr="0">
            <a:normAutofit/>
          </a:bodyPr>
          <a:lstStyle>
            <a:lvl1pPr algn="ctr">
              <a:defRPr sz="5400" b="1" i="0">
                <a:solidFill>
                  <a:schemeClr val="bg1"/>
                </a:solidFill>
                <a:latin typeface="Adelle Condensed" panose="02000503000000020004" pitchFamily="2" charset="77"/>
                <a:cs typeface="Beirut" pitchFamily="2" charset="-78"/>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9C6C95D1-F7CE-3F44-B00D-355CF77C242F}"/>
              </a:ext>
            </a:extLst>
          </p:cNvPr>
          <p:cNvSpPr>
            <a:spLocks noGrp="1"/>
          </p:cNvSpPr>
          <p:nvPr>
            <p:ph type="subTitle" idx="1"/>
          </p:nvPr>
        </p:nvSpPr>
        <p:spPr>
          <a:xfrm>
            <a:off x="1004538" y="4050880"/>
            <a:ext cx="10459874" cy="934898"/>
          </a:xfrm>
        </p:spPr>
        <p:txBody>
          <a:bodyPr/>
          <a:lstStyle>
            <a:lvl1pPr marL="0" indent="0" algn="r">
              <a:buNone/>
              <a:defRPr sz="2400" b="1" i="0">
                <a:solidFill>
                  <a:schemeClr val="bg1"/>
                </a:solidFill>
                <a:latin typeface="Adelle Condensed SemiBold"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Text Placeholder 15">
            <a:extLst>
              <a:ext uri="{FF2B5EF4-FFF2-40B4-BE49-F238E27FC236}">
                <a16:creationId xmlns:a16="http://schemas.microsoft.com/office/drawing/2014/main" id="{176A880A-B4CF-0B43-9122-36AD121A4BDC}"/>
              </a:ext>
            </a:extLst>
          </p:cNvPr>
          <p:cNvSpPr>
            <a:spLocks noGrp="1"/>
          </p:cNvSpPr>
          <p:nvPr>
            <p:ph type="body" sz="quarter" idx="10" hasCustomPrompt="1"/>
          </p:nvPr>
        </p:nvSpPr>
        <p:spPr>
          <a:xfrm>
            <a:off x="1711180" y="5069264"/>
            <a:ext cx="5459413" cy="194787"/>
          </a:xfrm>
        </p:spPr>
        <p:txBody>
          <a:bodyPr>
            <a:noAutofit/>
          </a:bodyPr>
          <a:lstStyle>
            <a:lvl1pPr marL="0" indent="0" algn="l">
              <a:lnSpc>
                <a:spcPct val="100000"/>
              </a:lnSpc>
              <a:buNone/>
              <a:defRPr sz="1200">
                <a:solidFill>
                  <a:schemeClr val="bg1"/>
                </a:solidFill>
              </a:defRPr>
            </a:lvl1pPr>
          </a:lstStyle>
          <a:p>
            <a:pPr lvl="0"/>
            <a:r>
              <a:rPr lang="en-US" dirty="0"/>
              <a:t>Insert Presenter: </a:t>
            </a:r>
          </a:p>
        </p:txBody>
      </p:sp>
      <p:sp>
        <p:nvSpPr>
          <p:cNvPr id="9" name="TextBox 8">
            <a:extLst>
              <a:ext uri="{FF2B5EF4-FFF2-40B4-BE49-F238E27FC236}">
                <a16:creationId xmlns:a16="http://schemas.microsoft.com/office/drawing/2014/main" id="{58D1671F-A06A-0343-B75A-A053B79465D2}"/>
              </a:ext>
            </a:extLst>
          </p:cNvPr>
          <p:cNvSpPr txBox="1"/>
          <p:nvPr userDrawn="1"/>
        </p:nvSpPr>
        <p:spPr>
          <a:xfrm>
            <a:off x="224653" y="5481511"/>
            <a:ext cx="1640541" cy="279957"/>
          </a:xfrm>
          <a:prstGeom prst="rect">
            <a:avLst/>
          </a:prstGeom>
          <a:noFill/>
        </p:spPr>
        <p:txBody>
          <a:bodyPr wrap="none" rtlCol="0">
            <a:noAutofit/>
          </a:bodyPr>
          <a:lstStyle/>
          <a:p>
            <a:pPr algn="r">
              <a:lnSpc>
                <a:spcPct val="100000"/>
              </a:lnSpc>
            </a:pPr>
            <a:r>
              <a:rPr lang="en-US" sz="1200" b="0" i="0">
                <a:solidFill>
                  <a:schemeClr val="bg1"/>
                </a:solidFill>
                <a:latin typeface="Agenda-Light" pitchFamily="2" charset="0"/>
              </a:rPr>
              <a:t>Role:</a:t>
            </a:r>
          </a:p>
        </p:txBody>
      </p:sp>
      <p:pic>
        <p:nvPicPr>
          <p:cNvPr id="11" name="Picture 10">
            <a:extLst>
              <a:ext uri="{FF2B5EF4-FFF2-40B4-BE49-F238E27FC236}">
                <a16:creationId xmlns:a16="http://schemas.microsoft.com/office/drawing/2014/main" id="{43425D1E-A394-9347-938F-4EE90B95D1EB}"/>
              </a:ext>
            </a:extLst>
          </p:cNvPr>
          <p:cNvPicPr>
            <a:picLocks noChangeAspect="1"/>
          </p:cNvPicPr>
          <p:nvPr userDrawn="1"/>
        </p:nvPicPr>
        <p:blipFill>
          <a:blip r:embed="rId4"/>
          <a:stretch>
            <a:fillRect/>
          </a:stretch>
        </p:blipFill>
        <p:spPr>
          <a:xfrm>
            <a:off x="3966482" y="6448297"/>
            <a:ext cx="4940300" cy="317500"/>
          </a:xfrm>
          <a:prstGeom prst="rect">
            <a:avLst/>
          </a:prstGeom>
        </p:spPr>
      </p:pic>
      <p:sp>
        <p:nvSpPr>
          <p:cNvPr id="13" name="TextBox 12">
            <a:extLst>
              <a:ext uri="{FF2B5EF4-FFF2-40B4-BE49-F238E27FC236}">
                <a16:creationId xmlns:a16="http://schemas.microsoft.com/office/drawing/2014/main" id="{6147886B-3865-A84A-A01A-FD6F8247D30D}"/>
              </a:ext>
            </a:extLst>
          </p:cNvPr>
          <p:cNvSpPr txBox="1"/>
          <p:nvPr userDrawn="1"/>
        </p:nvSpPr>
        <p:spPr>
          <a:xfrm>
            <a:off x="224654" y="5269154"/>
            <a:ext cx="1640541" cy="202152"/>
          </a:xfrm>
          <a:prstGeom prst="rect">
            <a:avLst/>
          </a:prstGeom>
          <a:noFill/>
        </p:spPr>
        <p:txBody>
          <a:bodyPr wrap="none" rtlCol="0">
            <a:noAutofit/>
          </a:bodyPr>
          <a:lstStyle/>
          <a:p>
            <a:pPr algn="r">
              <a:lnSpc>
                <a:spcPct val="100000"/>
              </a:lnSpc>
            </a:pPr>
            <a:r>
              <a:rPr lang="en-US" sz="1200" b="0" i="0">
                <a:solidFill>
                  <a:schemeClr val="bg1"/>
                </a:solidFill>
                <a:latin typeface="Agenda-Light" pitchFamily="2" charset="0"/>
              </a:rPr>
              <a:t>Organisation:</a:t>
            </a:r>
          </a:p>
        </p:txBody>
      </p:sp>
      <p:sp>
        <p:nvSpPr>
          <p:cNvPr id="14" name="TextBox 13">
            <a:extLst>
              <a:ext uri="{FF2B5EF4-FFF2-40B4-BE49-F238E27FC236}">
                <a16:creationId xmlns:a16="http://schemas.microsoft.com/office/drawing/2014/main" id="{0E2645B8-8D52-D547-B50B-63113CD8760F}"/>
              </a:ext>
            </a:extLst>
          </p:cNvPr>
          <p:cNvSpPr txBox="1"/>
          <p:nvPr userDrawn="1"/>
        </p:nvSpPr>
        <p:spPr>
          <a:xfrm>
            <a:off x="224654" y="5061462"/>
            <a:ext cx="1640541" cy="162134"/>
          </a:xfrm>
          <a:prstGeom prst="rect">
            <a:avLst/>
          </a:prstGeom>
          <a:noFill/>
        </p:spPr>
        <p:txBody>
          <a:bodyPr wrap="none" rtlCol="0">
            <a:noAutofit/>
          </a:bodyPr>
          <a:lstStyle/>
          <a:p>
            <a:pPr algn="r">
              <a:lnSpc>
                <a:spcPct val="100000"/>
              </a:lnSpc>
            </a:pPr>
            <a:r>
              <a:rPr lang="en-US" sz="1200" b="0" i="0">
                <a:solidFill>
                  <a:schemeClr val="bg1"/>
                </a:solidFill>
                <a:latin typeface="Agenda-Light" pitchFamily="2" charset="0"/>
              </a:rPr>
              <a:t>Presenter:</a:t>
            </a:r>
          </a:p>
        </p:txBody>
      </p:sp>
      <p:sp>
        <p:nvSpPr>
          <p:cNvPr id="15" name="Text Placeholder 15">
            <a:extLst>
              <a:ext uri="{FF2B5EF4-FFF2-40B4-BE49-F238E27FC236}">
                <a16:creationId xmlns:a16="http://schemas.microsoft.com/office/drawing/2014/main" id="{852A6186-DF59-0346-97BA-81101EB54133}"/>
              </a:ext>
            </a:extLst>
          </p:cNvPr>
          <p:cNvSpPr>
            <a:spLocks noGrp="1"/>
          </p:cNvSpPr>
          <p:nvPr>
            <p:ph type="body" sz="quarter" idx="11" hasCustomPrompt="1"/>
          </p:nvPr>
        </p:nvSpPr>
        <p:spPr>
          <a:xfrm>
            <a:off x="1711180" y="5276519"/>
            <a:ext cx="5459413" cy="194787"/>
          </a:xfrm>
        </p:spPr>
        <p:txBody>
          <a:bodyPr>
            <a:noAutofit/>
          </a:bodyPr>
          <a:lstStyle>
            <a:lvl1pPr marL="0" indent="0" algn="l">
              <a:lnSpc>
                <a:spcPct val="100000"/>
              </a:lnSpc>
              <a:buNone/>
              <a:defRPr sz="1200">
                <a:solidFill>
                  <a:schemeClr val="bg1"/>
                </a:solidFill>
              </a:defRPr>
            </a:lvl1pPr>
          </a:lstStyle>
          <a:p>
            <a:pPr lvl="0"/>
            <a:r>
              <a:rPr lang="en-US" dirty="0"/>
              <a:t>Insert Role: </a:t>
            </a:r>
          </a:p>
        </p:txBody>
      </p:sp>
      <p:sp>
        <p:nvSpPr>
          <p:cNvPr id="16" name="Text Placeholder 15">
            <a:extLst>
              <a:ext uri="{FF2B5EF4-FFF2-40B4-BE49-F238E27FC236}">
                <a16:creationId xmlns:a16="http://schemas.microsoft.com/office/drawing/2014/main" id="{6EA6FFC3-C545-AE43-AA98-37D50E67B75E}"/>
              </a:ext>
            </a:extLst>
          </p:cNvPr>
          <p:cNvSpPr>
            <a:spLocks noGrp="1"/>
          </p:cNvSpPr>
          <p:nvPr>
            <p:ph type="body" sz="quarter" idx="12" hasCustomPrompt="1"/>
          </p:nvPr>
        </p:nvSpPr>
        <p:spPr>
          <a:xfrm>
            <a:off x="1706867" y="5491043"/>
            <a:ext cx="5459413" cy="194787"/>
          </a:xfrm>
        </p:spPr>
        <p:txBody>
          <a:bodyPr>
            <a:noAutofit/>
          </a:bodyPr>
          <a:lstStyle>
            <a:lvl1pPr marL="0" indent="0" algn="l">
              <a:lnSpc>
                <a:spcPct val="100000"/>
              </a:lnSpc>
              <a:buNone/>
              <a:defRPr sz="1200">
                <a:solidFill>
                  <a:schemeClr val="bg1"/>
                </a:solidFill>
              </a:defRPr>
            </a:lvl1pPr>
          </a:lstStyle>
          <a:p>
            <a:pPr lvl="0"/>
            <a:r>
              <a:rPr lang="en-US" dirty="0"/>
              <a:t>Insert Organisation: </a:t>
            </a:r>
          </a:p>
        </p:txBody>
      </p:sp>
    </p:spTree>
    <p:extLst>
      <p:ext uri="{BB962C8B-B14F-4D97-AF65-F5344CB8AC3E}">
        <p14:creationId xmlns:p14="http://schemas.microsoft.com/office/powerpoint/2010/main" val="1594017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Break Orange">
    <p:bg>
      <p:bgPr>
        <a:solidFill>
          <a:srgbClr val="DF4F2A"/>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FC8779D-71B0-8E4D-9470-3899E38785F2}"/>
              </a:ext>
            </a:extLst>
          </p:cNvPr>
          <p:cNvPicPr>
            <a:picLocks noChangeAspect="1"/>
          </p:cNvPicPr>
          <p:nvPr userDrawn="1"/>
        </p:nvPicPr>
        <p:blipFill>
          <a:blip r:embed="rId2"/>
          <a:stretch>
            <a:fillRect/>
          </a:stretch>
        </p:blipFill>
        <p:spPr>
          <a:xfrm>
            <a:off x="-7122102" y="-8092073"/>
            <a:ext cx="21962070" cy="24682687"/>
          </a:xfrm>
          <a:prstGeom prst="rect">
            <a:avLst/>
          </a:prstGeom>
        </p:spPr>
      </p:pic>
      <p:pic>
        <p:nvPicPr>
          <p:cNvPr id="10" name="Picture 9">
            <a:extLst>
              <a:ext uri="{FF2B5EF4-FFF2-40B4-BE49-F238E27FC236}">
                <a16:creationId xmlns:a16="http://schemas.microsoft.com/office/drawing/2014/main" id="{D512FEB5-F54E-BB40-AC40-173706FB131F}"/>
              </a:ext>
            </a:extLst>
          </p:cNvPr>
          <p:cNvPicPr>
            <a:picLocks noChangeAspect="1"/>
          </p:cNvPicPr>
          <p:nvPr userDrawn="1"/>
        </p:nvPicPr>
        <p:blipFill>
          <a:blip r:embed="rId3"/>
          <a:stretch>
            <a:fillRect/>
          </a:stretch>
        </p:blipFill>
        <p:spPr>
          <a:xfrm>
            <a:off x="8906782" y="161670"/>
            <a:ext cx="2557630" cy="1155852"/>
          </a:xfrm>
          <a:prstGeom prst="rect">
            <a:avLst/>
          </a:prstGeom>
        </p:spPr>
      </p:pic>
      <p:sp>
        <p:nvSpPr>
          <p:cNvPr id="7" name="Title 1">
            <a:extLst>
              <a:ext uri="{FF2B5EF4-FFF2-40B4-BE49-F238E27FC236}">
                <a16:creationId xmlns:a16="http://schemas.microsoft.com/office/drawing/2014/main" id="{591EF099-8826-C04C-B5AE-A8EE6EE35214}"/>
              </a:ext>
            </a:extLst>
          </p:cNvPr>
          <p:cNvSpPr>
            <a:spLocks noGrp="1"/>
          </p:cNvSpPr>
          <p:nvPr>
            <p:ph type="ctrTitle"/>
          </p:nvPr>
        </p:nvSpPr>
        <p:spPr>
          <a:xfrm>
            <a:off x="1004538" y="2415776"/>
            <a:ext cx="10459874" cy="1621327"/>
          </a:xfrm>
          <a:ln w="38100">
            <a:solidFill>
              <a:schemeClr val="bg1"/>
            </a:solidFill>
          </a:ln>
        </p:spPr>
        <p:txBody>
          <a:bodyPr wrap="none" anchor="ctr" anchorCtr="0">
            <a:normAutofit/>
          </a:bodyPr>
          <a:lstStyle>
            <a:lvl1pPr algn="ctr">
              <a:defRPr sz="5400" b="1" i="0">
                <a:solidFill>
                  <a:schemeClr val="bg1"/>
                </a:solidFill>
                <a:latin typeface="Adelle Condensed" panose="02000503000000020004" pitchFamily="2" charset="77"/>
                <a:cs typeface="Beirut" pitchFamily="2" charset="-78"/>
              </a:defRPr>
            </a:lvl1pPr>
          </a:lstStyle>
          <a:p>
            <a:r>
              <a:rPr lang="en-US"/>
              <a:t>Click to edit Master title style</a:t>
            </a:r>
            <a:endParaRPr lang="en-US" dirty="0"/>
          </a:p>
        </p:txBody>
      </p:sp>
      <p:sp>
        <p:nvSpPr>
          <p:cNvPr id="8" name="Subtitle 2">
            <a:extLst>
              <a:ext uri="{FF2B5EF4-FFF2-40B4-BE49-F238E27FC236}">
                <a16:creationId xmlns:a16="http://schemas.microsoft.com/office/drawing/2014/main" id="{7CDB4E22-D9FE-F744-8F6F-981F0F105DE8}"/>
              </a:ext>
            </a:extLst>
          </p:cNvPr>
          <p:cNvSpPr>
            <a:spLocks noGrp="1"/>
          </p:cNvSpPr>
          <p:nvPr>
            <p:ph type="subTitle" idx="1"/>
          </p:nvPr>
        </p:nvSpPr>
        <p:spPr>
          <a:xfrm>
            <a:off x="1004538" y="4050880"/>
            <a:ext cx="10459874" cy="934898"/>
          </a:xfrm>
        </p:spPr>
        <p:txBody>
          <a:bodyPr/>
          <a:lstStyle>
            <a:lvl1pPr marL="0" indent="0" algn="r">
              <a:buNone/>
              <a:defRPr sz="2400" b="1" i="0">
                <a:solidFill>
                  <a:schemeClr val="bg1"/>
                </a:solidFill>
                <a:latin typeface="Adelle Condensed SemiBold" panose="02000503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ext Placeholder 15">
            <a:extLst>
              <a:ext uri="{FF2B5EF4-FFF2-40B4-BE49-F238E27FC236}">
                <a16:creationId xmlns:a16="http://schemas.microsoft.com/office/drawing/2014/main" id="{0BED2867-04F8-B148-B246-8F8F0F2090DD}"/>
              </a:ext>
            </a:extLst>
          </p:cNvPr>
          <p:cNvSpPr>
            <a:spLocks noGrp="1"/>
          </p:cNvSpPr>
          <p:nvPr>
            <p:ph type="body" sz="quarter" idx="10" hasCustomPrompt="1"/>
          </p:nvPr>
        </p:nvSpPr>
        <p:spPr>
          <a:xfrm>
            <a:off x="1711180" y="5069264"/>
            <a:ext cx="5459413" cy="194787"/>
          </a:xfrm>
        </p:spPr>
        <p:txBody>
          <a:bodyPr>
            <a:noAutofit/>
          </a:bodyPr>
          <a:lstStyle>
            <a:lvl1pPr marL="0" indent="0" algn="l">
              <a:lnSpc>
                <a:spcPct val="100000"/>
              </a:lnSpc>
              <a:buNone/>
              <a:defRPr sz="1200">
                <a:solidFill>
                  <a:schemeClr val="bg1"/>
                </a:solidFill>
              </a:defRPr>
            </a:lvl1pPr>
          </a:lstStyle>
          <a:p>
            <a:pPr lvl="0"/>
            <a:r>
              <a:rPr lang="en-US" dirty="0"/>
              <a:t>Insert Presenter: </a:t>
            </a:r>
          </a:p>
        </p:txBody>
      </p:sp>
      <p:sp>
        <p:nvSpPr>
          <p:cNvPr id="11" name="TextBox 10">
            <a:extLst>
              <a:ext uri="{FF2B5EF4-FFF2-40B4-BE49-F238E27FC236}">
                <a16:creationId xmlns:a16="http://schemas.microsoft.com/office/drawing/2014/main" id="{51933827-50C7-3544-9302-5C6CAA6BFB0C}"/>
              </a:ext>
            </a:extLst>
          </p:cNvPr>
          <p:cNvSpPr txBox="1"/>
          <p:nvPr userDrawn="1"/>
        </p:nvSpPr>
        <p:spPr>
          <a:xfrm>
            <a:off x="224653" y="5481511"/>
            <a:ext cx="1640541" cy="279957"/>
          </a:xfrm>
          <a:prstGeom prst="rect">
            <a:avLst/>
          </a:prstGeom>
          <a:noFill/>
        </p:spPr>
        <p:txBody>
          <a:bodyPr wrap="none" rtlCol="0">
            <a:noAutofit/>
          </a:bodyPr>
          <a:lstStyle/>
          <a:p>
            <a:pPr algn="r">
              <a:lnSpc>
                <a:spcPct val="100000"/>
              </a:lnSpc>
            </a:pPr>
            <a:r>
              <a:rPr lang="en-US" sz="1200" b="0" i="0">
                <a:solidFill>
                  <a:schemeClr val="bg1"/>
                </a:solidFill>
                <a:latin typeface="Agenda-Light" pitchFamily="2" charset="0"/>
              </a:rPr>
              <a:t>Role:</a:t>
            </a:r>
          </a:p>
        </p:txBody>
      </p:sp>
      <p:pic>
        <p:nvPicPr>
          <p:cNvPr id="13" name="Picture 12">
            <a:extLst>
              <a:ext uri="{FF2B5EF4-FFF2-40B4-BE49-F238E27FC236}">
                <a16:creationId xmlns:a16="http://schemas.microsoft.com/office/drawing/2014/main" id="{DCFD4766-8FF7-B847-A86B-F18673D1F882}"/>
              </a:ext>
            </a:extLst>
          </p:cNvPr>
          <p:cNvPicPr>
            <a:picLocks noChangeAspect="1"/>
          </p:cNvPicPr>
          <p:nvPr userDrawn="1"/>
        </p:nvPicPr>
        <p:blipFill>
          <a:blip r:embed="rId4"/>
          <a:stretch>
            <a:fillRect/>
          </a:stretch>
        </p:blipFill>
        <p:spPr>
          <a:xfrm>
            <a:off x="3966482" y="6448297"/>
            <a:ext cx="4940300" cy="317500"/>
          </a:xfrm>
          <a:prstGeom prst="rect">
            <a:avLst/>
          </a:prstGeom>
        </p:spPr>
      </p:pic>
      <p:sp>
        <p:nvSpPr>
          <p:cNvPr id="14" name="TextBox 13">
            <a:extLst>
              <a:ext uri="{FF2B5EF4-FFF2-40B4-BE49-F238E27FC236}">
                <a16:creationId xmlns:a16="http://schemas.microsoft.com/office/drawing/2014/main" id="{DDA24E1E-20DC-2441-A2D8-C45C3B36956A}"/>
              </a:ext>
            </a:extLst>
          </p:cNvPr>
          <p:cNvSpPr txBox="1"/>
          <p:nvPr userDrawn="1"/>
        </p:nvSpPr>
        <p:spPr>
          <a:xfrm>
            <a:off x="224654" y="5269154"/>
            <a:ext cx="1640541" cy="202152"/>
          </a:xfrm>
          <a:prstGeom prst="rect">
            <a:avLst/>
          </a:prstGeom>
          <a:noFill/>
        </p:spPr>
        <p:txBody>
          <a:bodyPr wrap="none" rtlCol="0">
            <a:noAutofit/>
          </a:bodyPr>
          <a:lstStyle/>
          <a:p>
            <a:pPr algn="r">
              <a:lnSpc>
                <a:spcPct val="100000"/>
              </a:lnSpc>
            </a:pPr>
            <a:r>
              <a:rPr lang="en-US" sz="1200" b="0" i="0">
                <a:solidFill>
                  <a:schemeClr val="bg1"/>
                </a:solidFill>
                <a:latin typeface="Agenda-Light" pitchFamily="2" charset="0"/>
              </a:rPr>
              <a:t>Organisation:</a:t>
            </a:r>
          </a:p>
        </p:txBody>
      </p:sp>
      <p:sp>
        <p:nvSpPr>
          <p:cNvPr id="15" name="TextBox 14">
            <a:extLst>
              <a:ext uri="{FF2B5EF4-FFF2-40B4-BE49-F238E27FC236}">
                <a16:creationId xmlns:a16="http://schemas.microsoft.com/office/drawing/2014/main" id="{72BE9EC3-BE48-8D49-9E9C-3D8EECEAD8FA}"/>
              </a:ext>
            </a:extLst>
          </p:cNvPr>
          <p:cNvSpPr txBox="1"/>
          <p:nvPr userDrawn="1"/>
        </p:nvSpPr>
        <p:spPr>
          <a:xfrm>
            <a:off x="224654" y="5061462"/>
            <a:ext cx="1640541" cy="162134"/>
          </a:xfrm>
          <a:prstGeom prst="rect">
            <a:avLst/>
          </a:prstGeom>
          <a:noFill/>
        </p:spPr>
        <p:txBody>
          <a:bodyPr wrap="none" rtlCol="0">
            <a:noAutofit/>
          </a:bodyPr>
          <a:lstStyle/>
          <a:p>
            <a:pPr algn="r">
              <a:lnSpc>
                <a:spcPct val="100000"/>
              </a:lnSpc>
            </a:pPr>
            <a:r>
              <a:rPr lang="en-US" sz="1200" b="0" i="0">
                <a:solidFill>
                  <a:schemeClr val="bg1"/>
                </a:solidFill>
                <a:latin typeface="Agenda-Light" pitchFamily="2" charset="0"/>
              </a:rPr>
              <a:t>Presenter:</a:t>
            </a:r>
          </a:p>
        </p:txBody>
      </p:sp>
      <p:sp>
        <p:nvSpPr>
          <p:cNvPr id="16" name="Text Placeholder 15">
            <a:extLst>
              <a:ext uri="{FF2B5EF4-FFF2-40B4-BE49-F238E27FC236}">
                <a16:creationId xmlns:a16="http://schemas.microsoft.com/office/drawing/2014/main" id="{95239DD7-7531-8340-BCE2-C5D33155956D}"/>
              </a:ext>
            </a:extLst>
          </p:cNvPr>
          <p:cNvSpPr>
            <a:spLocks noGrp="1"/>
          </p:cNvSpPr>
          <p:nvPr>
            <p:ph type="body" sz="quarter" idx="11" hasCustomPrompt="1"/>
          </p:nvPr>
        </p:nvSpPr>
        <p:spPr>
          <a:xfrm>
            <a:off x="1711180" y="5276519"/>
            <a:ext cx="5459413" cy="194787"/>
          </a:xfrm>
        </p:spPr>
        <p:txBody>
          <a:bodyPr>
            <a:noAutofit/>
          </a:bodyPr>
          <a:lstStyle>
            <a:lvl1pPr marL="0" indent="0" algn="l">
              <a:lnSpc>
                <a:spcPct val="100000"/>
              </a:lnSpc>
              <a:buNone/>
              <a:defRPr sz="1200">
                <a:solidFill>
                  <a:schemeClr val="bg1"/>
                </a:solidFill>
              </a:defRPr>
            </a:lvl1pPr>
          </a:lstStyle>
          <a:p>
            <a:pPr lvl="0"/>
            <a:r>
              <a:rPr lang="en-US" dirty="0"/>
              <a:t>Insert Role: </a:t>
            </a:r>
          </a:p>
        </p:txBody>
      </p:sp>
      <p:sp>
        <p:nvSpPr>
          <p:cNvPr id="17" name="Text Placeholder 15">
            <a:extLst>
              <a:ext uri="{FF2B5EF4-FFF2-40B4-BE49-F238E27FC236}">
                <a16:creationId xmlns:a16="http://schemas.microsoft.com/office/drawing/2014/main" id="{BA731235-7FB7-3844-8826-B5209389D7F1}"/>
              </a:ext>
            </a:extLst>
          </p:cNvPr>
          <p:cNvSpPr>
            <a:spLocks noGrp="1"/>
          </p:cNvSpPr>
          <p:nvPr>
            <p:ph type="body" sz="quarter" idx="12" hasCustomPrompt="1"/>
          </p:nvPr>
        </p:nvSpPr>
        <p:spPr>
          <a:xfrm>
            <a:off x="1706867" y="5491043"/>
            <a:ext cx="5459413" cy="194787"/>
          </a:xfrm>
        </p:spPr>
        <p:txBody>
          <a:bodyPr>
            <a:noAutofit/>
          </a:bodyPr>
          <a:lstStyle>
            <a:lvl1pPr marL="0" indent="0" algn="l">
              <a:lnSpc>
                <a:spcPct val="100000"/>
              </a:lnSpc>
              <a:buNone/>
              <a:defRPr sz="1200">
                <a:solidFill>
                  <a:schemeClr val="bg1"/>
                </a:solidFill>
              </a:defRPr>
            </a:lvl1pPr>
          </a:lstStyle>
          <a:p>
            <a:pPr lvl="0"/>
            <a:r>
              <a:rPr lang="en-US" dirty="0"/>
              <a:t>Insert Organisation: </a:t>
            </a:r>
          </a:p>
        </p:txBody>
      </p:sp>
    </p:spTree>
    <p:extLst>
      <p:ext uri="{BB962C8B-B14F-4D97-AF65-F5344CB8AC3E}">
        <p14:creationId xmlns:p14="http://schemas.microsoft.com/office/powerpoint/2010/main" val="2507846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B32D89-0145-CA47-B8C3-976CFC816A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3994E4E-7C89-9441-8BF9-F82DAC6236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C58EA84-A270-2B45-8637-D03A52A205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55F945-C669-6C46-AB3A-D1C1CF139337}" type="datetimeFigureOut">
              <a:rPr lang="en-US" smtClean="0"/>
              <a:t>11/8/18</a:t>
            </a:fld>
            <a:endParaRPr lang="en-US"/>
          </a:p>
        </p:txBody>
      </p:sp>
      <p:sp>
        <p:nvSpPr>
          <p:cNvPr id="5" name="Footer Placeholder 4">
            <a:extLst>
              <a:ext uri="{FF2B5EF4-FFF2-40B4-BE49-F238E27FC236}">
                <a16:creationId xmlns:a16="http://schemas.microsoft.com/office/drawing/2014/main" id="{46813B36-1104-5C4F-B5BA-01E625C497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10D881-D193-BF4B-8B34-E56A2092D7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E1910D-8704-4C40-8187-5B2DCA97244B}" type="slidenum">
              <a:rPr lang="en-US" smtClean="0"/>
              <a:t>‹#›</a:t>
            </a:fld>
            <a:endParaRPr lang="en-US"/>
          </a:p>
        </p:txBody>
      </p:sp>
    </p:spTree>
    <p:extLst>
      <p:ext uri="{BB962C8B-B14F-4D97-AF65-F5344CB8AC3E}">
        <p14:creationId xmlns:p14="http://schemas.microsoft.com/office/powerpoint/2010/main" val="3479034437"/>
      </p:ext>
    </p:extLst>
  </p:cSld>
  <p:clrMap bg1="lt1" tx1="dk1" bg2="lt2" tx2="dk2" accent1="accent1" accent2="accent2" accent3="accent3" accent4="accent4" accent5="accent5" accent6="accent6" hlink="hlink" folHlink="folHlink"/>
  <p:sldLayoutIdLst>
    <p:sldLayoutId id="2147483650" r:id="rId1"/>
    <p:sldLayoutId id="2147483657" r:id="rId2"/>
    <p:sldLayoutId id="2147483656" r:id="rId3"/>
    <p:sldLayoutId id="2147483649" r:id="rId4"/>
    <p:sldLayoutId id="2147483651" r:id="rId5"/>
    <p:sldLayoutId id="2147483652" r:id="rId6"/>
    <p:sldLayoutId id="2147483653" r:id="rId7"/>
    <p:sldLayoutId id="2147483654" r:id="rId8"/>
    <p:sldLayoutId id="2147483655"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b="1" i="0" kern="1200">
          <a:solidFill>
            <a:schemeClr val="tx1"/>
          </a:solidFill>
          <a:latin typeface="Adelle Condensed SemiBold" panose="02000503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genda-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genda-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genda-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genda-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genda-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emf"/><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18" Type="http://schemas.openxmlformats.org/officeDocument/2006/relationships/image" Target="../media/image65.jpg"/><Relationship Id="rId3" Type="http://schemas.openxmlformats.org/officeDocument/2006/relationships/image" Target="../media/image50.svg"/><Relationship Id="rId7" Type="http://schemas.openxmlformats.org/officeDocument/2006/relationships/image" Target="../media/image54.svg"/><Relationship Id="rId12" Type="http://schemas.openxmlformats.org/officeDocument/2006/relationships/image" Target="../media/image59.png"/><Relationship Id="rId17" Type="http://schemas.openxmlformats.org/officeDocument/2006/relationships/image" Target="../media/image64.svg"/><Relationship Id="rId2" Type="http://schemas.openxmlformats.org/officeDocument/2006/relationships/image" Target="../media/image49.png"/><Relationship Id="rId16" Type="http://schemas.openxmlformats.org/officeDocument/2006/relationships/image" Target="../media/image63.png"/><Relationship Id="rId1" Type="http://schemas.openxmlformats.org/officeDocument/2006/relationships/slideLayout" Target="../slideLayouts/slideLayout11.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5" Type="http://schemas.openxmlformats.org/officeDocument/2006/relationships/image" Target="../media/image6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11.xml"/><Relationship Id="rId5" Type="http://schemas.openxmlformats.org/officeDocument/2006/relationships/image" Target="../media/image69.emf"/><Relationship Id="rId4" Type="http://schemas.openxmlformats.org/officeDocument/2006/relationships/image" Target="../media/image68.emf"/></Relationships>
</file>

<file path=ppt/slides/_rels/slide19.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image" Target="../media/image25.png"/><Relationship Id="rId7" Type="http://schemas.openxmlformats.org/officeDocument/2006/relationships/image" Target="../media/image73.emf"/><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image" Target="../media/image70.emf"/><Relationship Id="rId9" Type="http://schemas.openxmlformats.org/officeDocument/2006/relationships/image" Target="../media/image75.em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image" Target="../media/image25.png"/><Relationship Id="rId7" Type="http://schemas.openxmlformats.org/officeDocument/2006/relationships/image" Target="../media/image78.emf"/><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77.emf"/><Relationship Id="rId5" Type="http://schemas.openxmlformats.org/officeDocument/2006/relationships/image" Target="../media/image71.emf"/><Relationship Id="rId4" Type="http://schemas.openxmlformats.org/officeDocument/2006/relationships/image" Target="../media/image76.emf"/><Relationship Id="rId9" Type="http://schemas.openxmlformats.org/officeDocument/2006/relationships/image" Target="../media/image80.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11.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image" Target="../media/image67.emf"/></Relationships>
</file>

<file path=ppt/slides/_rels/slide2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1.png"/><Relationship Id="rId7" Type="http://schemas.openxmlformats.org/officeDocument/2006/relationships/image" Target="../media/image93.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jp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s>
</file>

<file path=ppt/slides/_rels/slide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7915E-0F56-E540-ADB7-B6DAF55541C7}"/>
              </a:ext>
            </a:extLst>
          </p:cNvPr>
          <p:cNvSpPr>
            <a:spLocks noGrp="1"/>
          </p:cNvSpPr>
          <p:nvPr>
            <p:ph type="ctrTitle"/>
          </p:nvPr>
        </p:nvSpPr>
        <p:spPr>
          <a:xfrm>
            <a:off x="2886635" y="2267929"/>
            <a:ext cx="9144000" cy="1752742"/>
          </a:xfrm>
        </p:spPr>
        <p:txBody>
          <a:bodyPr>
            <a:normAutofit/>
          </a:bodyPr>
          <a:lstStyle/>
          <a:p>
            <a:pPr algn="r"/>
            <a:r>
              <a:rPr lang="en-US" sz="4000" b="0" dirty="0">
                <a:latin typeface="Trebuchet MS" panose="020B0703020202090204" pitchFamily="34" charset="0"/>
                <a:cs typeface="Tunga" panose="020B0502040204020203" pitchFamily="34" charset="0"/>
              </a:rPr>
              <a:t>Collaboration Empowered by Health and Social Care Devolution</a:t>
            </a:r>
          </a:p>
        </p:txBody>
      </p:sp>
      <p:sp>
        <p:nvSpPr>
          <p:cNvPr id="3" name="Subtitle 2">
            <a:extLst>
              <a:ext uri="{FF2B5EF4-FFF2-40B4-BE49-F238E27FC236}">
                <a16:creationId xmlns:a16="http://schemas.microsoft.com/office/drawing/2014/main" id="{FD33DCD4-563F-624F-B69A-4F5D1A247370}"/>
              </a:ext>
            </a:extLst>
          </p:cNvPr>
          <p:cNvSpPr>
            <a:spLocks noGrp="1"/>
          </p:cNvSpPr>
          <p:nvPr>
            <p:ph type="subTitle" idx="1"/>
          </p:nvPr>
        </p:nvSpPr>
        <p:spPr>
          <a:xfrm>
            <a:off x="2886635" y="4201925"/>
            <a:ext cx="9144000" cy="827881"/>
          </a:xfrm>
        </p:spPr>
        <p:txBody>
          <a:bodyPr>
            <a:normAutofit/>
          </a:bodyPr>
          <a:lstStyle/>
          <a:p>
            <a:pPr algn="r"/>
            <a:r>
              <a:rPr lang="en-US" sz="1400" dirty="0">
                <a:latin typeface="Trebuchet MS" panose="020B0703020202090204" pitchFamily="34" charset="0"/>
              </a:rPr>
              <a:t>Ben Bridgewater</a:t>
            </a:r>
          </a:p>
          <a:p>
            <a:pPr algn="r"/>
            <a:r>
              <a:rPr lang="en-US" sz="1400" dirty="0">
                <a:latin typeface="Trebuchet MS" panose="020B0703020202090204" pitchFamily="34" charset="0"/>
              </a:rPr>
              <a:t>Health Innovation Manchester Chief Executive</a:t>
            </a:r>
          </a:p>
        </p:txBody>
      </p:sp>
    </p:spTree>
    <p:extLst>
      <p:ext uri="{BB962C8B-B14F-4D97-AF65-F5344CB8AC3E}">
        <p14:creationId xmlns:p14="http://schemas.microsoft.com/office/powerpoint/2010/main" val="71752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3113E-98C3-D84A-8999-241D7206576B}"/>
              </a:ext>
            </a:extLst>
          </p:cNvPr>
          <p:cNvSpPr>
            <a:spLocks noGrp="1"/>
          </p:cNvSpPr>
          <p:nvPr>
            <p:ph type="title"/>
          </p:nvPr>
        </p:nvSpPr>
        <p:spPr>
          <a:xfrm>
            <a:off x="1154776" y="212834"/>
            <a:ext cx="10324070" cy="639763"/>
          </a:xfrm>
        </p:spPr>
        <p:txBody>
          <a:bodyPr>
            <a:normAutofit/>
          </a:bodyPr>
          <a:lstStyle/>
          <a:p>
            <a:r>
              <a:rPr lang="en-US" sz="3000" b="0" dirty="0">
                <a:latin typeface="Trebuchet MS" panose="020B0703020202090204" pitchFamily="34" charset="0"/>
              </a:rPr>
              <a:t>Driving innovation to the needs of Greater Manchester</a:t>
            </a:r>
          </a:p>
        </p:txBody>
      </p:sp>
      <p:sp>
        <p:nvSpPr>
          <p:cNvPr id="4" name="Text Placeholder 2">
            <a:extLst>
              <a:ext uri="{FF2B5EF4-FFF2-40B4-BE49-F238E27FC236}">
                <a16:creationId xmlns:a16="http://schemas.microsoft.com/office/drawing/2014/main" id="{743E92EA-72E0-CB46-81F4-F6456B3DE43A}"/>
              </a:ext>
            </a:extLst>
          </p:cNvPr>
          <p:cNvSpPr txBox="1">
            <a:spLocks/>
          </p:cNvSpPr>
          <p:nvPr/>
        </p:nvSpPr>
        <p:spPr>
          <a:xfrm>
            <a:off x="1154776" y="764143"/>
            <a:ext cx="10801027" cy="59093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genda-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genda-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genda-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genda-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genda-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Trebuchet MS" panose="020B0703020202090204" pitchFamily="34" charset="0"/>
              </a:rPr>
              <a:t>Health Innovation Manchester: Providing structure, organisation and a systematic approach to  qualification, assessment and the prioritisation of innovations within the health and social care system</a:t>
            </a:r>
          </a:p>
        </p:txBody>
      </p:sp>
      <p:grpSp>
        <p:nvGrpSpPr>
          <p:cNvPr id="97" name="Group 96">
            <a:extLst>
              <a:ext uri="{FF2B5EF4-FFF2-40B4-BE49-F238E27FC236}">
                <a16:creationId xmlns:a16="http://schemas.microsoft.com/office/drawing/2014/main" id="{180D7DCD-3D53-C643-B092-6959FA9F70B8}"/>
              </a:ext>
            </a:extLst>
          </p:cNvPr>
          <p:cNvGrpSpPr/>
          <p:nvPr/>
        </p:nvGrpSpPr>
        <p:grpSpPr>
          <a:xfrm>
            <a:off x="1209428" y="1483314"/>
            <a:ext cx="10746375" cy="5199873"/>
            <a:chOff x="281338" y="1829321"/>
            <a:chExt cx="8543736" cy="3428480"/>
          </a:xfrm>
        </p:grpSpPr>
        <p:sp>
          <p:nvSpPr>
            <p:cNvPr id="72" name="Trapezoid 71">
              <a:extLst>
                <a:ext uri="{FF2B5EF4-FFF2-40B4-BE49-F238E27FC236}">
                  <a16:creationId xmlns:a16="http://schemas.microsoft.com/office/drawing/2014/main" id="{BE031DBA-874F-CA41-9C13-54F757DB21B2}"/>
                </a:ext>
              </a:extLst>
            </p:cNvPr>
            <p:cNvSpPr/>
            <p:nvPr/>
          </p:nvSpPr>
          <p:spPr>
            <a:xfrm rot="16200000">
              <a:off x="4572004" y="1615000"/>
              <a:ext cx="3040677" cy="3715920"/>
            </a:xfrm>
            <a:prstGeom prst="trapezoid">
              <a:avLst/>
            </a:prstGeom>
            <a:solidFill>
              <a:srgbClr val="63D1D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endParaRPr lang="en-US" sz="1350" dirty="0"/>
            </a:p>
            <a:p>
              <a:pPr algn="ctr"/>
              <a:endParaRPr lang="en-US" sz="1350" dirty="0"/>
            </a:p>
            <a:p>
              <a:pPr algn="ctr"/>
              <a:endParaRPr lang="en-US" sz="1350" dirty="0"/>
            </a:p>
            <a:p>
              <a:pPr algn="ctr"/>
              <a:endParaRPr lang="en-US" sz="1350" dirty="0"/>
            </a:p>
          </p:txBody>
        </p:sp>
        <p:sp>
          <p:nvSpPr>
            <p:cNvPr id="73" name="Trapezoid 72">
              <a:extLst>
                <a:ext uri="{FF2B5EF4-FFF2-40B4-BE49-F238E27FC236}">
                  <a16:creationId xmlns:a16="http://schemas.microsoft.com/office/drawing/2014/main" id="{8E0749A6-85CE-7549-9E00-E8DF52CF87E7}"/>
                </a:ext>
              </a:extLst>
            </p:cNvPr>
            <p:cNvSpPr/>
            <p:nvPr/>
          </p:nvSpPr>
          <p:spPr>
            <a:xfrm rot="5400000">
              <a:off x="2923860" y="2189811"/>
              <a:ext cx="2083541" cy="2692420"/>
            </a:xfrm>
            <a:prstGeom prst="trapezoi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cxnSp>
          <p:nvCxnSpPr>
            <p:cNvPr id="74" name="Straight Arrow Connector 73">
              <a:extLst>
                <a:ext uri="{FF2B5EF4-FFF2-40B4-BE49-F238E27FC236}">
                  <a16:creationId xmlns:a16="http://schemas.microsoft.com/office/drawing/2014/main" id="{000D30FE-EE0F-E24D-AD1D-C21189BC6CA2}"/>
                </a:ext>
              </a:extLst>
            </p:cNvPr>
            <p:cNvCxnSpPr>
              <a:cxnSpLocks/>
            </p:cNvCxnSpPr>
            <p:nvPr/>
          </p:nvCxnSpPr>
          <p:spPr>
            <a:xfrm>
              <a:off x="1760811" y="4495499"/>
              <a:ext cx="289511" cy="1"/>
            </a:xfrm>
            <a:prstGeom prst="straightConnector1">
              <a:avLst/>
            </a:prstGeom>
            <a:ln w="76200">
              <a:solidFill>
                <a:srgbClr val="002269"/>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EC0EC61F-83A8-9248-9D90-4E11B3BC14CB}"/>
                </a:ext>
              </a:extLst>
            </p:cNvPr>
            <p:cNvCxnSpPr>
              <a:cxnSpLocks/>
            </p:cNvCxnSpPr>
            <p:nvPr/>
          </p:nvCxnSpPr>
          <p:spPr>
            <a:xfrm>
              <a:off x="1760811" y="3913908"/>
              <a:ext cx="289511" cy="1"/>
            </a:xfrm>
            <a:prstGeom prst="straightConnector1">
              <a:avLst/>
            </a:prstGeom>
            <a:ln w="76200">
              <a:solidFill>
                <a:srgbClr val="002269"/>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D63072A7-AC69-3A49-82C2-7FEE363F9B27}"/>
                </a:ext>
              </a:extLst>
            </p:cNvPr>
            <p:cNvCxnSpPr>
              <a:cxnSpLocks/>
            </p:cNvCxnSpPr>
            <p:nvPr/>
          </p:nvCxnSpPr>
          <p:spPr>
            <a:xfrm>
              <a:off x="1754380" y="3367937"/>
              <a:ext cx="289511" cy="1"/>
            </a:xfrm>
            <a:prstGeom prst="straightConnector1">
              <a:avLst/>
            </a:prstGeom>
            <a:ln w="76200">
              <a:solidFill>
                <a:srgbClr val="002269"/>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4746BFC1-F01F-AB41-85BE-8101D12B5B3C}"/>
                </a:ext>
              </a:extLst>
            </p:cNvPr>
            <p:cNvCxnSpPr>
              <a:cxnSpLocks/>
            </p:cNvCxnSpPr>
            <p:nvPr/>
          </p:nvCxnSpPr>
          <p:spPr>
            <a:xfrm>
              <a:off x="1749790" y="2788622"/>
              <a:ext cx="289511" cy="1"/>
            </a:xfrm>
            <a:prstGeom prst="straightConnector1">
              <a:avLst/>
            </a:prstGeom>
            <a:ln w="76200">
              <a:solidFill>
                <a:srgbClr val="60D1E0"/>
              </a:solidFill>
              <a:tailEnd type="triangle"/>
            </a:ln>
          </p:spPr>
          <p:style>
            <a:lnRef idx="1">
              <a:schemeClr val="accent1"/>
            </a:lnRef>
            <a:fillRef idx="0">
              <a:schemeClr val="accent1"/>
            </a:fillRef>
            <a:effectRef idx="0">
              <a:schemeClr val="accent1"/>
            </a:effectRef>
            <a:fontRef idx="minor">
              <a:schemeClr val="tx1"/>
            </a:fontRef>
          </p:style>
        </p:cxnSp>
        <p:pic>
          <p:nvPicPr>
            <p:cNvPr id="78" name="Picture 77">
              <a:extLst>
                <a:ext uri="{FF2B5EF4-FFF2-40B4-BE49-F238E27FC236}">
                  <a16:creationId xmlns:a16="http://schemas.microsoft.com/office/drawing/2014/main" id="{76933DD6-F88C-A54C-B8E1-F2A32464FF53}"/>
                </a:ext>
              </a:extLst>
            </p:cNvPr>
            <p:cNvPicPr>
              <a:picLocks noChangeAspect="1"/>
            </p:cNvPicPr>
            <p:nvPr/>
          </p:nvPicPr>
          <p:blipFill rotWithShape="1">
            <a:blip r:embed="rId3"/>
            <a:srcRect l="90997" t="4075"/>
            <a:stretch/>
          </p:blipFill>
          <p:spPr>
            <a:xfrm>
              <a:off x="8018868" y="1829321"/>
              <a:ext cx="806206" cy="3428480"/>
            </a:xfrm>
            <a:prstGeom prst="rect">
              <a:avLst/>
            </a:prstGeom>
          </p:spPr>
        </p:pic>
        <p:sp>
          <p:nvSpPr>
            <p:cNvPr id="79" name="Trapezoid 78">
              <a:extLst>
                <a:ext uri="{FF2B5EF4-FFF2-40B4-BE49-F238E27FC236}">
                  <a16:creationId xmlns:a16="http://schemas.microsoft.com/office/drawing/2014/main" id="{526ED916-03F7-394D-BD1E-70097BFB7FCA}"/>
                </a:ext>
              </a:extLst>
            </p:cNvPr>
            <p:cNvSpPr/>
            <p:nvPr/>
          </p:nvSpPr>
          <p:spPr>
            <a:xfrm rot="16200000">
              <a:off x="5792374" y="2922285"/>
              <a:ext cx="1827424" cy="1071620"/>
            </a:xfrm>
            <a:prstGeom prst="trapezoid">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endParaRPr lang="en-US" sz="1350" dirty="0"/>
            </a:p>
            <a:p>
              <a:pPr algn="ctr"/>
              <a:endParaRPr lang="en-US" sz="1350" dirty="0"/>
            </a:p>
            <a:p>
              <a:pPr algn="ctr"/>
              <a:endParaRPr lang="en-US" sz="1350" dirty="0"/>
            </a:p>
            <a:p>
              <a:pPr algn="ctr"/>
              <a:endParaRPr lang="en-US" sz="1350" dirty="0"/>
            </a:p>
          </p:txBody>
        </p:sp>
        <p:sp>
          <p:nvSpPr>
            <p:cNvPr id="80" name="Left Arrow 79">
              <a:extLst>
                <a:ext uri="{FF2B5EF4-FFF2-40B4-BE49-F238E27FC236}">
                  <a16:creationId xmlns:a16="http://schemas.microsoft.com/office/drawing/2014/main" id="{AD07459E-5F6D-5D4F-82EF-46D859B0E764}"/>
                </a:ext>
              </a:extLst>
            </p:cNvPr>
            <p:cNvSpPr/>
            <p:nvPr/>
          </p:nvSpPr>
          <p:spPr>
            <a:xfrm>
              <a:off x="4146348" y="2771554"/>
              <a:ext cx="702880" cy="1542304"/>
            </a:xfrm>
            <a:prstGeom prst="leftArrow">
              <a:avLst>
                <a:gd name="adj1" fmla="val 28354"/>
                <a:gd name="adj2" fmla="val 599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1" name="Rectangle 80">
              <a:extLst>
                <a:ext uri="{FF2B5EF4-FFF2-40B4-BE49-F238E27FC236}">
                  <a16:creationId xmlns:a16="http://schemas.microsoft.com/office/drawing/2014/main" id="{1D687610-A3CA-EE4E-82C0-96DC1335D2EA}"/>
                </a:ext>
              </a:extLst>
            </p:cNvPr>
            <p:cNvSpPr/>
            <p:nvPr/>
          </p:nvSpPr>
          <p:spPr>
            <a:xfrm>
              <a:off x="281341" y="2140595"/>
              <a:ext cx="3202998" cy="328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Arial" panose="020B0604020202020204" pitchFamily="34" charset="0"/>
                  <a:cs typeface="Arial" panose="020B0604020202020204" pitchFamily="34" charset="0"/>
                </a:rPr>
                <a:t>GM Strategic Plan Priorities </a:t>
              </a:r>
            </a:p>
          </p:txBody>
        </p:sp>
        <p:sp>
          <p:nvSpPr>
            <p:cNvPr id="82" name="Rectangle 81">
              <a:extLst>
                <a:ext uri="{FF2B5EF4-FFF2-40B4-BE49-F238E27FC236}">
                  <a16:creationId xmlns:a16="http://schemas.microsoft.com/office/drawing/2014/main" id="{74CBACD0-E1BD-1D42-B25A-3C78F7DFD161}"/>
                </a:ext>
              </a:extLst>
            </p:cNvPr>
            <p:cNvSpPr/>
            <p:nvPr/>
          </p:nvSpPr>
          <p:spPr>
            <a:xfrm>
              <a:off x="281341" y="2530722"/>
              <a:ext cx="1430433" cy="479742"/>
            </a:xfrm>
            <a:prstGeom prst="rect">
              <a:avLst/>
            </a:prstGeom>
            <a:solidFill>
              <a:srgbClr val="60D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lumMod val="75000"/>
                      <a:lumOff val="25000"/>
                    </a:schemeClr>
                  </a:solidFill>
                  <a:latin typeface="Trebuchet MS" panose="020B0703020202090204" pitchFamily="34" charset="0"/>
                  <a:cs typeface="Arial" panose="020B0604020202020204" pitchFamily="34" charset="0"/>
                </a:rPr>
                <a:t>Start Well</a:t>
              </a:r>
            </a:p>
          </p:txBody>
        </p:sp>
        <p:sp>
          <p:nvSpPr>
            <p:cNvPr id="83" name="Rectangle 82">
              <a:extLst>
                <a:ext uri="{FF2B5EF4-FFF2-40B4-BE49-F238E27FC236}">
                  <a16:creationId xmlns:a16="http://schemas.microsoft.com/office/drawing/2014/main" id="{E8FCF6E4-8B22-4E41-9EF7-7095DB12E323}"/>
                </a:ext>
              </a:extLst>
            </p:cNvPr>
            <p:cNvSpPr/>
            <p:nvPr/>
          </p:nvSpPr>
          <p:spPr>
            <a:xfrm>
              <a:off x="281340" y="3101269"/>
              <a:ext cx="1430433" cy="479742"/>
            </a:xfrm>
            <a:prstGeom prst="rect">
              <a:avLst/>
            </a:prstGeom>
            <a:solidFill>
              <a:srgbClr val="002269"/>
            </a:solidFill>
            <a:ln>
              <a:solidFill>
                <a:srgbClr val="002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Trebuchet MS" panose="020B0703020202090204" pitchFamily="34" charset="0"/>
                  <a:cs typeface="Arial" panose="020B0604020202020204" pitchFamily="34" charset="0"/>
                </a:rPr>
                <a:t>Live Well </a:t>
              </a:r>
            </a:p>
          </p:txBody>
        </p:sp>
        <p:sp>
          <p:nvSpPr>
            <p:cNvPr id="84" name="Rectangle 83">
              <a:extLst>
                <a:ext uri="{FF2B5EF4-FFF2-40B4-BE49-F238E27FC236}">
                  <a16:creationId xmlns:a16="http://schemas.microsoft.com/office/drawing/2014/main" id="{6743D839-A39A-DE4E-80E2-B6832D4EB1E3}"/>
                </a:ext>
              </a:extLst>
            </p:cNvPr>
            <p:cNvSpPr/>
            <p:nvPr/>
          </p:nvSpPr>
          <p:spPr>
            <a:xfrm>
              <a:off x="281339" y="3672409"/>
              <a:ext cx="1430433" cy="479742"/>
            </a:xfrm>
            <a:prstGeom prst="rect">
              <a:avLst/>
            </a:prstGeom>
            <a:solidFill>
              <a:srgbClr val="60D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rebuchet MS" panose="020B0703020202090204" pitchFamily="34" charset="0"/>
                  <a:cs typeface="Arial" panose="020B0604020202020204" pitchFamily="34" charset="0"/>
                </a:rPr>
                <a:t>Age Well</a:t>
              </a:r>
            </a:p>
          </p:txBody>
        </p:sp>
        <p:sp>
          <p:nvSpPr>
            <p:cNvPr id="85" name="Rectangle 84">
              <a:extLst>
                <a:ext uri="{FF2B5EF4-FFF2-40B4-BE49-F238E27FC236}">
                  <a16:creationId xmlns:a16="http://schemas.microsoft.com/office/drawing/2014/main" id="{F6BD12C8-DD18-F940-9D99-8FE052302F7B}"/>
                </a:ext>
              </a:extLst>
            </p:cNvPr>
            <p:cNvSpPr/>
            <p:nvPr/>
          </p:nvSpPr>
          <p:spPr>
            <a:xfrm>
              <a:off x="281338" y="4237599"/>
              <a:ext cx="1430433" cy="479742"/>
            </a:xfrm>
            <a:prstGeom prst="rect">
              <a:avLst/>
            </a:prstGeom>
            <a:solidFill>
              <a:srgbClr val="002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Trebuchet MS" panose="020B0703020202090204" pitchFamily="34" charset="0"/>
                  <a:cs typeface="Arial" panose="020B0604020202020204" pitchFamily="34" charset="0"/>
                </a:rPr>
                <a:t>Cross-cutting themes</a:t>
              </a:r>
            </a:p>
          </p:txBody>
        </p:sp>
        <p:sp>
          <p:nvSpPr>
            <p:cNvPr id="86" name="Rectangle 85">
              <a:extLst>
                <a:ext uri="{FF2B5EF4-FFF2-40B4-BE49-F238E27FC236}">
                  <a16:creationId xmlns:a16="http://schemas.microsoft.com/office/drawing/2014/main" id="{38459B4A-15E2-6F42-8315-EC75831D5DB5}"/>
                </a:ext>
              </a:extLst>
            </p:cNvPr>
            <p:cNvSpPr/>
            <p:nvPr/>
          </p:nvSpPr>
          <p:spPr>
            <a:xfrm>
              <a:off x="2187135" y="2514322"/>
              <a:ext cx="1430433" cy="479742"/>
            </a:xfrm>
            <a:prstGeom prst="rect">
              <a:avLst/>
            </a:prstGeom>
            <a:solidFill>
              <a:srgbClr val="60D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lumMod val="75000"/>
                      <a:lumOff val="25000"/>
                    </a:schemeClr>
                  </a:solidFill>
                  <a:latin typeface="Trebuchet MS" panose="020B0703020202090204" pitchFamily="34" charset="0"/>
                  <a:cs typeface="Arial" panose="020B0604020202020204" pitchFamily="34" charset="0"/>
                </a:rPr>
                <a:t>9 aims</a:t>
              </a:r>
            </a:p>
          </p:txBody>
        </p:sp>
        <p:sp>
          <p:nvSpPr>
            <p:cNvPr id="87" name="Rectangle 86">
              <a:extLst>
                <a:ext uri="{FF2B5EF4-FFF2-40B4-BE49-F238E27FC236}">
                  <a16:creationId xmlns:a16="http://schemas.microsoft.com/office/drawing/2014/main" id="{922BC303-2944-0748-B9D1-21699013433B}"/>
                </a:ext>
              </a:extLst>
            </p:cNvPr>
            <p:cNvSpPr/>
            <p:nvPr/>
          </p:nvSpPr>
          <p:spPr>
            <a:xfrm>
              <a:off x="2187134" y="3084869"/>
              <a:ext cx="1430433" cy="479742"/>
            </a:xfrm>
            <a:prstGeom prst="rect">
              <a:avLst/>
            </a:prstGeom>
            <a:solidFill>
              <a:srgbClr val="002269"/>
            </a:solidFill>
            <a:ln>
              <a:solidFill>
                <a:srgbClr val="002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Trebuchet MS" panose="020B0703020202090204" pitchFamily="34" charset="0"/>
                  <a:cs typeface="Arial" panose="020B0604020202020204" pitchFamily="34" charset="0"/>
                </a:rPr>
                <a:t>34 aims</a:t>
              </a:r>
            </a:p>
          </p:txBody>
        </p:sp>
        <p:sp>
          <p:nvSpPr>
            <p:cNvPr id="88" name="Rectangle 87">
              <a:extLst>
                <a:ext uri="{FF2B5EF4-FFF2-40B4-BE49-F238E27FC236}">
                  <a16:creationId xmlns:a16="http://schemas.microsoft.com/office/drawing/2014/main" id="{25EC76AC-4B56-C34B-A97D-D2CE899B407B}"/>
                </a:ext>
              </a:extLst>
            </p:cNvPr>
            <p:cNvSpPr/>
            <p:nvPr/>
          </p:nvSpPr>
          <p:spPr>
            <a:xfrm>
              <a:off x="2191722" y="3656009"/>
              <a:ext cx="1430433" cy="479742"/>
            </a:xfrm>
            <a:prstGeom prst="rect">
              <a:avLst/>
            </a:prstGeom>
            <a:solidFill>
              <a:srgbClr val="60D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rebuchet MS" panose="020B0703020202090204" pitchFamily="34" charset="0"/>
                  <a:cs typeface="Arial" panose="020B0604020202020204" pitchFamily="34" charset="0"/>
                </a:rPr>
                <a:t>13 aims</a:t>
              </a:r>
            </a:p>
          </p:txBody>
        </p:sp>
        <p:sp>
          <p:nvSpPr>
            <p:cNvPr id="89" name="Rectangle 88">
              <a:extLst>
                <a:ext uri="{FF2B5EF4-FFF2-40B4-BE49-F238E27FC236}">
                  <a16:creationId xmlns:a16="http://schemas.microsoft.com/office/drawing/2014/main" id="{41FC731A-B52A-9049-B065-D48E308D4984}"/>
                </a:ext>
              </a:extLst>
            </p:cNvPr>
            <p:cNvSpPr/>
            <p:nvPr/>
          </p:nvSpPr>
          <p:spPr>
            <a:xfrm>
              <a:off x="2187133" y="4231750"/>
              <a:ext cx="1430433" cy="479742"/>
            </a:xfrm>
            <a:prstGeom prst="rect">
              <a:avLst/>
            </a:prstGeom>
            <a:solidFill>
              <a:srgbClr val="002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Trebuchet MS" panose="020B0703020202090204" pitchFamily="34" charset="0"/>
                  <a:cs typeface="Arial" panose="020B0604020202020204" pitchFamily="34" charset="0"/>
                </a:rPr>
                <a:t>13 aims</a:t>
              </a:r>
            </a:p>
          </p:txBody>
        </p:sp>
        <p:sp>
          <p:nvSpPr>
            <p:cNvPr id="90" name="Oval 89">
              <a:extLst>
                <a:ext uri="{FF2B5EF4-FFF2-40B4-BE49-F238E27FC236}">
                  <a16:creationId xmlns:a16="http://schemas.microsoft.com/office/drawing/2014/main" id="{E9BD4E98-4406-884A-9979-FE995BFE7D5D}"/>
                </a:ext>
              </a:extLst>
            </p:cNvPr>
            <p:cNvSpPr/>
            <p:nvPr/>
          </p:nvSpPr>
          <p:spPr>
            <a:xfrm>
              <a:off x="4779270" y="2930253"/>
              <a:ext cx="1413713" cy="1251673"/>
            </a:xfrm>
            <a:prstGeom prst="ellipse">
              <a:avLst/>
            </a:prstGeom>
            <a:solidFill>
              <a:srgbClr val="B21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Trebuchet MS" panose="020B0703020202090204" pitchFamily="34" charset="0"/>
                  <a:cs typeface="Arial" panose="020B0604020202020204" pitchFamily="34" charset="0"/>
                </a:rPr>
                <a:t>Innovation programmes aligned to GM priorities </a:t>
              </a:r>
            </a:p>
          </p:txBody>
        </p:sp>
        <p:sp>
          <p:nvSpPr>
            <p:cNvPr id="91" name="TextBox 90">
              <a:extLst>
                <a:ext uri="{FF2B5EF4-FFF2-40B4-BE49-F238E27FC236}">
                  <a16:creationId xmlns:a16="http://schemas.microsoft.com/office/drawing/2014/main" id="{7666B934-DB09-8849-9A0F-A23F6B8958D3}"/>
                </a:ext>
              </a:extLst>
            </p:cNvPr>
            <p:cNvSpPr txBox="1"/>
            <p:nvPr/>
          </p:nvSpPr>
          <p:spPr>
            <a:xfrm>
              <a:off x="6126356" y="3129199"/>
              <a:ext cx="1153317" cy="593567"/>
            </a:xfrm>
            <a:prstGeom prst="rect">
              <a:avLst/>
            </a:prstGeom>
            <a:noFill/>
          </p:spPr>
          <p:txBody>
            <a:bodyPr wrap="square" rtlCol="0">
              <a:spAutoFit/>
            </a:bodyPr>
            <a:lstStyle/>
            <a:p>
              <a:pPr algn="ctr"/>
              <a:r>
                <a:rPr lang="en-GB" sz="1050" dirty="0">
                  <a:latin typeface="Arial" panose="020B0604020202020204" pitchFamily="34" charset="0"/>
                  <a:cs typeface="Arial" panose="020B0604020202020204" pitchFamily="34" charset="0"/>
                </a:rPr>
                <a:t>System-wide </a:t>
              </a:r>
              <a:r>
                <a:rPr lang="en-GB" sz="1050" dirty="0">
                  <a:latin typeface="Trebuchet MS" panose="020B0703020202090204" pitchFamily="34" charset="0"/>
                  <a:cs typeface="Arial" panose="020B0604020202020204" pitchFamily="34" charset="0"/>
                </a:rPr>
                <a:t>Innovation</a:t>
              </a:r>
              <a:r>
                <a:rPr lang="en-GB" sz="1050" dirty="0">
                  <a:latin typeface="Arial" panose="020B0604020202020204" pitchFamily="34" charset="0"/>
                  <a:cs typeface="Arial" panose="020B0604020202020204" pitchFamily="34" charset="0"/>
                </a:rPr>
                <a:t> and Prioritisation Monitoring Committee</a:t>
              </a:r>
            </a:p>
          </p:txBody>
        </p:sp>
        <p:sp>
          <p:nvSpPr>
            <p:cNvPr id="92" name="TextBox 91">
              <a:extLst>
                <a:ext uri="{FF2B5EF4-FFF2-40B4-BE49-F238E27FC236}">
                  <a16:creationId xmlns:a16="http://schemas.microsoft.com/office/drawing/2014/main" id="{2466D3C7-CDCA-3349-911E-91F2F6FD6949}"/>
                </a:ext>
              </a:extLst>
            </p:cNvPr>
            <p:cNvSpPr txBox="1"/>
            <p:nvPr/>
          </p:nvSpPr>
          <p:spPr>
            <a:xfrm rot="5400000">
              <a:off x="6144714" y="3417275"/>
              <a:ext cx="2882239" cy="293632"/>
            </a:xfrm>
            <a:prstGeom prst="rect">
              <a:avLst/>
            </a:prstGeom>
            <a:noFill/>
          </p:spPr>
          <p:txBody>
            <a:bodyPr wrap="square" rtlCol="0">
              <a:spAutoFit/>
            </a:bodyPr>
            <a:lstStyle/>
            <a:p>
              <a:pPr algn="ctr"/>
              <a:r>
                <a:rPr lang="en-US" dirty="0">
                  <a:latin typeface="Trebuchet MS" panose="020B0703020202090204" pitchFamily="34" charset="0"/>
                </a:rPr>
                <a:t>Heath</a:t>
              </a:r>
              <a:r>
                <a:rPr lang="en-US" dirty="0"/>
                <a:t> Innovation Manchester</a:t>
              </a:r>
            </a:p>
          </p:txBody>
        </p:sp>
      </p:grpSp>
    </p:spTree>
    <p:extLst>
      <p:ext uri="{BB962C8B-B14F-4D97-AF65-F5344CB8AC3E}">
        <p14:creationId xmlns:p14="http://schemas.microsoft.com/office/powerpoint/2010/main" val="100454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rocess 15">
            <a:extLst>
              <a:ext uri="{FF2B5EF4-FFF2-40B4-BE49-F238E27FC236}">
                <a16:creationId xmlns:a16="http://schemas.microsoft.com/office/drawing/2014/main" id="{91598C17-C1E0-C24D-A4A8-6813B16824D5}"/>
              </a:ext>
            </a:extLst>
          </p:cNvPr>
          <p:cNvSpPr/>
          <p:nvPr/>
        </p:nvSpPr>
        <p:spPr>
          <a:xfrm>
            <a:off x="117509" y="6079675"/>
            <a:ext cx="1480903" cy="723228"/>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A4A5532-7164-EC4E-A72B-23566A0CA3ED}"/>
              </a:ext>
            </a:extLst>
          </p:cNvPr>
          <p:cNvSpPr/>
          <p:nvPr/>
        </p:nvSpPr>
        <p:spPr>
          <a:xfrm>
            <a:off x="1157800" y="2780612"/>
            <a:ext cx="3159663" cy="3544946"/>
          </a:xfrm>
          <a:prstGeom prst="rect">
            <a:avLst/>
          </a:prstGeom>
          <a:solidFill>
            <a:srgbClr val="2677B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A4D798B-F3DF-1548-A2DD-8EFF2C47D44A}"/>
              </a:ext>
            </a:extLst>
          </p:cNvPr>
          <p:cNvSpPr/>
          <p:nvPr/>
        </p:nvSpPr>
        <p:spPr>
          <a:xfrm>
            <a:off x="4870574" y="2838700"/>
            <a:ext cx="3150685" cy="3486858"/>
          </a:xfrm>
          <a:prstGeom prst="rect">
            <a:avLst/>
          </a:prstGeom>
          <a:solidFill>
            <a:srgbClr val="2677B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CBC181A-D902-8441-B40C-433AAFFDB009}"/>
              </a:ext>
            </a:extLst>
          </p:cNvPr>
          <p:cNvSpPr/>
          <p:nvPr/>
        </p:nvSpPr>
        <p:spPr>
          <a:xfrm>
            <a:off x="8590205" y="2828413"/>
            <a:ext cx="3150685" cy="3486858"/>
          </a:xfrm>
          <a:prstGeom prst="rect">
            <a:avLst/>
          </a:prstGeom>
          <a:solidFill>
            <a:srgbClr val="2677B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830678" y="2147380"/>
            <a:ext cx="2298032" cy="3729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2137517" y="2147380"/>
            <a:ext cx="2298032" cy="3729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7484269" y="2139557"/>
            <a:ext cx="2298032" cy="3729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2137517" y="2143500"/>
            <a:ext cx="2298032" cy="3729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Text Placeholder 4"/>
          <p:cNvSpPr>
            <a:spLocks noGrp="1"/>
          </p:cNvSpPr>
          <p:nvPr>
            <p:ph type="body" sz="quarter" idx="10"/>
          </p:nvPr>
        </p:nvSpPr>
        <p:spPr/>
        <p:txBody>
          <a:bodyPr>
            <a:noAutofit/>
          </a:bodyPr>
          <a:lstStyle/>
          <a:p>
            <a:r>
              <a:rPr lang="en-US" sz="3000" b="0">
                <a:solidFill>
                  <a:schemeClr val="tx1"/>
                </a:solidFill>
                <a:ea typeface="Agenda-Light" charset="0"/>
                <a:cs typeface="Agenda-Light" charset="0"/>
              </a:rPr>
              <a:t>Three major opportunities</a:t>
            </a:r>
          </a:p>
        </p:txBody>
      </p:sp>
      <p:sp>
        <p:nvSpPr>
          <p:cNvPr id="6" name="Text Placeholder 5">
            <a:extLst>
              <a:ext uri="{FF2B5EF4-FFF2-40B4-BE49-F238E27FC236}">
                <a16:creationId xmlns:a16="http://schemas.microsoft.com/office/drawing/2014/main" id="{D01AA9B1-65E8-AE4D-8BBD-634A5A55DDEA}"/>
              </a:ext>
            </a:extLst>
          </p:cNvPr>
          <p:cNvSpPr>
            <a:spLocks noGrp="1"/>
          </p:cNvSpPr>
          <p:nvPr>
            <p:ph type="body" sz="quarter" idx="11"/>
          </p:nvPr>
        </p:nvSpPr>
        <p:spPr>
          <a:xfrm>
            <a:off x="961562" y="992596"/>
            <a:ext cx="10925635" cy="886771"/>
          </a:xfrm>
        </p:spPr>
        <p:txBody>
          <a:bodyPr>
            <a:normAutofit/>
          </a:bodyPr>
          <a:lstStyle/>
          <a:p>
            <a:pPr>
              <a:spcBef>
                <a:spcPts val="1200"/>
              </a:spcBef>
            </a:pPr>
            <a:r>
              <a:rPr lang="en-US" sz="1900">
                <a:solidFill>
                  <a:schemeClr val="tx1">
                    <a:lumMod val="75000"/>
                    <a:lumOff val="25000"/>
                  </a:schemeClr>
                </a:solidFill>
                <a:ea typeface="Agenda-Light" charset="0"/>
                <a:cs typeface="Agenda-Light" charset="0"/>
              </a:rPr>
              <a:t>Opportunities to highlight where system-wide innovation keeps people well, reduces pressure on providers, supports economic growth, and improves health outcomes for citizens and patients. </a:t>
            </a:r>
          </a:p>
          <a:p>
            <a:endParaRPr lang="en-US"/>
          </a:p>
        </p:txBody>
      </p:sp>
      <p:sp>
        <p:nvSpPr>
          <p:cNvPr id="12" name="Rounded Rectangle 11"/>
          <p:cNvSpPr/>
          <p:nvPr/>
        </p:nvSpPr>
        <p:spPr>
          <a:xfrm>
            <a:off x="1144808" y="2903240"/>
            <a:ext cx="3208340" cy="3363492"/>
          </a:xfrm>
          <a:prstGeom prst="roundRect">
            <a:avLst>
              <a:gd name="adj" fmla="val 9789"/>
            </a:avLst>
          </a:prstGeom>
          <a:no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t"/>
          <a:lstStyle/>
          <a:p>
            <a:endParaRPr lang="en-US" sz="1200">
              <a:solidFill>
                <a:srgbClr val="03216A"/>
              </a:solidFill>
              <a:ea typeface="Agenda-Light" charset="0"/>
              <a:cs typeface="Agenda-Light" charset="0"/>
            </a:endParaRPr>
          </a:p>
          <a:p>
            <a:pPr marL="171450" indent="-171450">
              <a:buFont typeface="Arial" charset="0"/>
              <a:buChar char="•"/>
            </a:pPr>
            <a:r>
              <a:rPr lang="en-US" sz="1400">
                <a:solidFill>
                  <a:schemeClr val="tx1"/>
                </a:solidFill>
                <a:latin typeface="Trebuchet MS" panose="020B0703020202090204" pitchFamily="34" charset="0"/>
                <a:ea typeface="Agenda-Light" charset="0"/>
                <a:cs typeface="Agenda-Light" charset="0"/>
              </a:rPr>
              <a:t>Driven by exciting advances in basic research, particularly in genomics, digital technologies.</a:t>
            </a:r>
          </a:p>
          <a:p>
            <a:pPr marL="171450" indent="-171450">
              <a:buFont typeface="Arial" charset="0"/>
              <a:buChar char="•"/>
            </a:pPr>
            <a:endParaRPr lang="en-US" sz="1400">
              <a:solidFill>
                <a:schemeClr val="tx1"/>
              </a:solidFill>
              <a:latin typeface="Trebuchet MS" panose="020B0703020202090204" pitchFamily="34" charset="0"/>
              <a:ea typeface="Agenda-Light" charset="0"/>
              <a:cs typeface="Agenda-Light" charset="0"/>
            </a:endParaRPr>
          </a:p>
          <a:p>
            <a:pPr marL="171450" indent="-171450">
              <a:buFont typeface="Arial" charset="0"/>
              <a:buChar char="•"/>
            </a:pPr>
            <a:r>
              <a:rPr lang="en-US" sz="1400">
                <a:solidFill>
                  <a:schemeClr val="tx1"/>
                </a:solidFill>
                <a:latin typeface="Trebuchet MS" panose="020B0703020202090204" pitchFamily="34" charset="0"/>
                <a:ea typeface="Agenda-Light" charset="0"/>
                <a:cs typeface="Agenda-Light" charset="0"/>
              </a:rPr>
              <a:t>The development of health data analytics, using integrated big data sets.</a:t>
            </a:r>
          </a:p>
          <a:p>
            <a:pPr marL="171450" indent="-171450">
              <a:buFont typeface="Arial" charset="0"/>
              <a:buChar char="•"/>
            </a:pPr>
            <a:endParaRPr lang="en-US" sz="1400">
              <a:solidFill>
                <a:schemeClr val="tx1"/>
              </a:solidFill>
              <a:latin typeface="Trebuchet MS" panose="020B0703020202090204" pitchFamily="34" charset="0"/>
              <a:ea typeface="Agenda-Light" charset="0"/>
              <a:cs typeface="Agenda-Light" charset="0"/>
            </a:endParaRPr>
          </a:p>
          <a:p>
            <a:pPr marL="171450" indent="-171450">
              <a:buFont typeface="Arial" charset="0"/>
              <a:buChar char="•"/>
            </a:pPr>
            <a:r>
              <a:rPr lang="en-US" sz="1400">
                <a:solidFill>
                  <a:schemeClr val="tx1"/>
                </a:solidFill>
                <a:latin typeface="Trebuchet MS" panose="020B0703020202090204" pitchFamily="34" charset="0"/>
                <a:ea typeface="Agenda-Light" charset="0"/>
                <a:cs typeface="Agenda-Light" charset="0"/>
              </a:rPr>
              <a:t>Using exceptional insight into entire citizen-level health pathways, and the ability to evaluate treatments and care pathways. </a:t>
            </a:r>
          </a:p>
        </p:txBody>
      </p:sp>
      <p:sp>
        <p:nvSpPr>
          <p:cNvPr id="18" name="Rounded Rectangle 17"/>
          <p:cNvSpPr/>
          <p:nvPr/>
        </p:nvSpPr>
        <p:spPr>
          <a:xfrm>
            <a:off x="4825278" y="2895685"/>
            <a:ext cx="3211817" cy="3378602"/>
          </a:xfrm>
          <a:prstGeom prst="roundRect">
            <a:avLst>
              <a:gd name="adj" fmla="val 9789"/>
            </a:avLst>
          </a:prstGeom>
          <a:no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t"/>
          <a:lstStyle/>
          <a:p>
            <a:pPr algn="ctr"/>
            <a:endParaRPr lang="en-US" sz="1500">
              <a:solidFill>
                <a:srgbClr val="03216A"/>
              </a:solidFill>
              <a:ea typeface="Agenda-Light" charset="0"/>
              <a:cs typeface="Agenda-Light" charset="0"/>
            </a:endParaRPr>
          </a:p>
          <a:p>
            <a:pPr marL="171450" indent="-171450">
              <a:buFont typeface="Arial" charset="0"/>
              <a:buChar char="•"/>
            </a:pPr>
            <a:r>
              <a:rPr lang="en-US" sz="1400">
                <a:solidFill>
                  <a:schemeClr val="tx1"/>
                </a:solidFill>
                <a:latin typeface="Trebuchet MS" panose="020B0703020202090204" pitchFamily="34" charset="0"/>
                <a:ea typeface="Agenda-Light" charset="0"/>
                <a:cs typeface="Agenda-Light" charset="0"/>
              </a:rPr>
              <a:t>A streamlined and accelerated decision-making structures to aid industry in navigating disjointed systems.</a:t>
            </a:r>
          </a:p>
          <a:p>
            <a:pPr marL="171450" indent="-171450">
              <a:buFont typeface="Arial" charset="0"/>
              <a:buChar char="•"/>
            </a:pPr>
            <a:endParaRPr lang="en-US" sz="1400">
              <a:solidFill>
                <a:schemeClr val="tx1"/>
              </a:solidFill>
              <a:latin typeface="Trebuchet MS" panose="020B0703020202090204" pitchFamily="34" charset="0"/>
              <a:ea typeface="Agenda-Light" charset="0"/>
              <a:cs typeface="Agenda-Light" charset="0"/>
            </a:endParaRPr>
          </a:p>
          <a:p>
            <a:pPr marL="171450" indent="-171450">
              <a:buFont typeface="Arial" charset="0"/>
              <a:buChar char="•"/>
            </a:pPr>
            <a:r>
              <a:rPr lang="en-US" sz="1400">
                <a:solidFill>
                  <a:schemeClr val="tx1"/>
                </a:solidFill>
                <a:latin typeface="Trebuchet MS" panose="020B0703020202090204" pitchFamily="34" charset="0"/>
                <a:ea typeface="Agenda-Light" charset="0"/>
                <a:cs typeface="Agenda-Light" charset="0"/>
              </a:rPr>
              <a:t>The Association of British Pharmaceutical Industries (ABPI)and Association of British HealthTech Industries have both  signed an MOU with Greater Manchester to bring forward a pipeline of innovations for rapid adoption.</a:t>
            </a:r>
          </a:p>
        </p:txBody>
      </p:sp>
      <p:sp>
        <p:nvSpPr>
          <p:cNvPr id="22" name="Rounded Rectangle 21"/>
          <p:cNvSpPr/>
          <p:nvPr/>
        </p:nvSpPr>
        <p:spPr>
          <a:xfrm>
            <a:off x="8509225" y="2903240"/>
            <a:ext cx="3211817" cy="3371047"/>
          </a:xfrm>
          <a:prstGeom prst="roundRect">
            <a:avLst>
              <a:gd name="adj" fmla="val 9789"/>
            </a:avLst>
          </a:prstGeom>
          <a:no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t"/>
          <a:lstStyle/>
          <a:p>
            <a:pPr algn="ctr"/>
            <a:endParaRPr lang="en-US" sz="1500">
              <a:solidFill>
                <a:srgbClr val="03216A"/>
              </a:solidFill>
              <a:ea typeface="Agenda-Light" charset="0"/>
              <a:cs typeface="Agenda-Light" charset="0"/>
            </a:endParaRPr>
          </a:p>
          <a:p>
            <a:pPr marL="171450" indent="-171450">
              <a:buFont typeface="Arial" charset="0"/>
              <a:buChar char="•"/>
            </a:pPr>
            <a:r>
              <a:rPr lang="en-US" sz="1400">
                <a:solidFill>
                  <a:schemeClr val="tx1"/>
                </a:solidFill>
                <a:latin typeface="Trebuchet MS" panose="020B0703020202090204" pitchFamily="34" charset="0"/>
                <a:ea typeface="Agenda-Light" charset="0"/>
                <a:cs typeface="Agenda-Light" charset="0"/>
              </a:rPr>
              <a:t>Will enable us to tackle the perverse incentives in existing health and care funding which inhibit investment.</a:t>
            </a:r>
          </a:p>
          <a:p>
            <a:pPr marL="171450" indent="-171450">
              <a:buFont typeface="Arial" charset="0"/>
              <a:buChar char="•"/>
            </a:pPr>
            <a:endParaRPr lang="en-US" sz="1400">
              <a:solidFill>
                <a:schemeClr val="tx1"/>
              </a:solidFill>
              <a:latin typeface="Trebuchet MS" panose="020B0703020202090204" pitchFamily="34" charset="0"/>
              <a:ea typeface="Agenda-Light" charset="0"/>
              <a:cs typeface="Agenda-Light" charset="0"/>
            </a:endParaRPr>
          </a:p>
          <a:p>
            <a:pPr marL="171450" indent="-171450">
              <a:buFont typeface="Arial" charset="0"/>
              <a:buChar char="•"/>
            </a:pPr>
            <a:r>
              <a:rPr lang="en-US" sz="1400">
                <a:solidFill>
                  <a:schemeClr val="tx1"/>
                </a:solidFill>
                <a:latin typeface="Trebuchet MS" panose="020B0703020202090204" pitchFamily="34" charset="0"/>
                <a:ea typeface="Agenda-Light" charset="0"/>
                <a:cs typeface="Agenda-Light" charset="0"/>
              </a:rPr>
              <a:t>Evaluation of costs and benefits of innovations across the whole care pathway, outside of individual institutional boundaries.</a:t>
            </a:r>
          </a:p>
          <a:p>
            <a:pPr marL="171450" indent="-171450">
              <a:buFont typeface="Arial" charset="0"/>
              <a:buChar char="•"/>
            </a:pPr>
            <a:endParaRPr lang="en-US" sz="1400">
              <a:solidFill>
                <a:schemeClr val="tx1"/>
              </a:solidFill>
              <a:latin typeface="Trebuchet MS" panose="020B0703020202090204" pitchFamily="34" charset="0"/>
              <a:ea typeface="Agenda-Light" charset="0"/>
              <a:cs typeface="Agenda-Light" charset="0"/>
            </a:endParaRPr>
          </a:p>
          <a:p>
            <a:pPr marL="171450" indent="-171450">
              <a:buFont typeface="Arial" charset="0"/>
              <a:buChar char="•"/>
            </a:pPr>
            <a:r>
              <a:rPr lang="en-US" sz="1400">
                <a:solidFill>
                  <a:schemeClr val="tx1"/>
                </a:solidFill>
                <a:latin typeface="Trebuchet MS" panose="020B0703020202090204" pitchFamily="34" charset="0"/>
                <a:ea typeface="Agenda-Light" charset="0"/>
                <a:cs typeface="Agenda-Light" charset="0"/>
              </a:rPr>
              <a:t>Develop funding models which incentivise providers to invest in innovation</a:t>
            </a:r>
            <a:r>
              <a:rPr lang="en-US" sz="1400">
                <a:solidFill>
                  <a:schemeClr val="tx1">
                    <a:lumMod val="75000"/>
                    <a:lumOff val="25000"/>
                  </a:schemeClr>
                </a:solidFill>
                <a:latin typeface="Trebuchet MS" panose="020B0703020202090204" pitchFamily="34" charset="0"/>
                <a:ea typeface="Agenda-Light" charset="0"/>
                <a:cs typeface="Agenda-Light" charset="0"/>
              </a:rPr>
              <a:t>.</a:t>
            </a:r>
          </a:p>
        </p:txBody>
      </p:sp>
      <p:sp>
        <p:nvSpPr>
          <p:cNvPr id="17" name="Rectangle 16"/>
          <p:cNvSpPr/>
          <p:nvPr/>
        </p:nvSpPr>
        <p:spPr>
          <a:xfrm>
            <a:off x="1144808" y="2004946"/>
            <a:ext cx="3172656" cy="833755"/>
          </a:xfrm>
          <a:prstGeom prst="rect">
            <a:avLst/>
          </a:prstGeom>
          <a:solidFill>
            <a:srgbClr val="2677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prstClr val="white"/>
                </a:solidFill>
                <a:latin typeface="Trebuchet MS" panose="020B0703020202090204" pitchFamily="34" charset="0"/>
                <a:ea typeface="Agenda-Light" charset="0"/>
                <a:cs typeface="Agenda-Light" charset="0"/>
              </a:rPr>
              <a:t>The future of healthcare and medicine will be</a:t>
            </a:r>
            <a:r>
              <a:rPr lang="en-US" sz="2000">
                <a:solidFill>
                  <a:prstClr val="white"/>
                </a:solidFill>
                <a:latin typeface="Calisto MT" panose="02040603050505030304" pitchFamily="18" charset="77"/>
                <a:ea typeface="Agenda-Light" charset="0"/>
                <a:cs typeface="Agenda-Light" charset="0"/>
              </a:rPr>
              <a:t>:</a:t>
            </a:r>
          </a:p>
        </p:txBody>
      </p:sp>
      <p:sp>
        <p:nvSpPr>
          <p:cNvPr id="32" name="Rectangle 31"/>
          <p:cNvSpPr/>
          <p:nvPr/>
        </p:nvSpPr>
        <p:spPr>
          <a:xfrm>
            <a:off x="7453030" y="2146541"/>
            <a:ext cx="2415722" cy="37297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4886410" y="1985741"/>
            <a:ext cx="3150685" cy="852959"/>
          </a:xfrm>
          <a:prstGeom prst="rect">
            <a:avLst/>
          </a:prstGeom>
          <a:solidFill>
            <a:srgbClr val="2677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prstClr val="white"/>
                </a:solidFill>
                <a:latin typeface="Trebuchet MS" panose="020B0703020202090204" pitchFamily="34" charset="0"/>
                <a:ea typeface="Agenda-Light" charset="0"/>
                <a:cs typeface="Agenda-Light" charset="0"/>
              </a:rPr>
              <a:t>A new approach to working with industry</a:t>
            </a:r>
          </a:p>
        </p:txBody>
      </p:sp>
      <p:sp>
        <p:nvSpPr>
          <p:cNvPr id="25" name="Rectangle 24"/>
          <p:cNvSpPr/>
          <p:nvPr/>
        </p:nvSpPr>
        <p:spPr>
          <a:xfrm>
            <a:off x="8544910" y="1985742"/>
            <a:ext cx="3176132" cy="852958"/>
          </a:xfrm>
          <a:prstGeom prst="rect">
            <a:avLst/>
          </a:prstGeom>
          <a:solidFill>
            <a:srgbClr val="2677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prstClr val="white"/>
                </a:solidFill>
                <a:latin typeface="Trebuchet MS" panose="020B0703020202090204" pitchFamily="34" charset="0"/>
                <a:ea typeface="Agenda-Light" charset="0"/>
                <a:cs typeface="Agenda-Light" charset="0"/>
              </a:rPr>
              <a:t>New business models</a:t>
            </a:r>
          </a:p>
        </p:txBody>
      </p:sp>
    </p:spTree>
    <p:extLst>
      <p:ext uri="{BB962C8B-B14F-4D97-AF65-F5344CB8AC3E}">
        <p14:creationId xmlns:p14="http://schemas.microsoft.com/office/powerpoint/2010/main" val="347104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63E6BE-6766-794B-B6E8-C540080C6176}"/>
              </a:ext>
            </a:extLst>
          </p:cNvPr>
          <p:cNvSpPr>
            <a:spLocks noGrp="1"/>
          </p:cNvSpPr>
          <p:nvPr>
            <p:ph type="body" sz="quarter" idx="10"/>
          </p:nvPr>
        </p:nvSpPr>
        <p:spPr/>
        <p:txBody>
          <a:bodyPr>
            <a:noAutofit/>
          </a:bodyPr>
          <a:lstStyle/>
          <a:p>
            <a:r>
              <a:rPr lang="en-US" sz="3000" b="0" dirty="0">
                <a:solidFill>
                  <a:schemeClr val="tx1"/>
                </a:solidFill>
              </a:rPr>
              <a:t>System drivers vs industry drivers</a:t>
            </a:r>
          </a:p>
        </p:txBody>
      </p:sp>
      <p:sp>
        <p:nvSpPr>
          <p:cNvPr id="7" name="Rectangle 6">
            <a:extLst>
              <a:ext uri="{FF2B5EF4-FFF2-40B4-BE49-F238E27FC236}">
                <a16:creationId xmlns:a16="http://schemas.microsoft.com/office/drawing/2014/main" id="{A024BDF9-24AF-0D48-AFBD-8612A704DDD0}"/>
              </a:ext>
            </a:extLst>
          </p:cNvPr>
          <p:cNvSpPr/>
          <p:nvPr/>
        </p:nvSpPr>
        <p:spPr>
          <a:xfrm>
            <a:off x="7186971" y="1542619"/>
            <a:ext cx="3644245" cy="710092"/>
          </a:xfrm>
          <a:prstGeom prst="rect">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3885DB3-2E7C-6B47-8911-7AAE3203E130}"/>
              </a:ext>
            </a:extLst>
          </p:cNvPr>
          <p:cNvSpPr txBox="1"/>
          <p:nvPr/>
        </p:nvSpPr>
        <p:spPr>
          <a:xfrm>
            <a:off x="7262387" y="1734609"/>
            <a:ext cx="3517900" cy="369332"/>
          </a:xfrm>
          <a:prstGeom prst="rect">
            <a:avLst/>
          </a:prstGeom>
          <a:noFill/>
        </p:spPr>
        <p:txBody>
          <a:bodyPr wrap="square" rtlCol="0">
            <a:spAutoFit/>
          </a:bodyPr>
          <a:lstStyle/>
          <a:p>
            <a:r>
              <a:rPr lang="en-GB" dirty="0">
                <a:solidFill>
                  <a:schemeClr val="bg1"/>
                </a:solidFill>
              </a:rPr>
              <a:t>Pace, cost and risk of innovation</a:t>
            </a:r>
          </a:p>
        </p:txBody>
      </p:sp>
      <p:sp>
        <p:nvSpPr>
          <p:cNvPr id="11" name="Rectangle 10">
            <a:extLst>
              <a:ext uri="{FF2B5EF4-FFF2-40B4-BE49-F238E27FC236}">
                <a16:creationId xmlns:a16="http://schemas.microsoft.com/office/drawing/2014/main" id="{DA6D2F81-69FB-8E42-8022-13C91619EC64}"/>
              </a:ext>
            </a:extLst>
          </p:cNvPr>
          <p:cNvSpPr/>
          <p:nvPr/>
        </p:nvSpPr>
        <p:spPr>
          <a:xfrm>
            <a:off x="7186971" y="2309861"/>
            <a:ext cx="3644245" cy="710092"/>
          </a:xfrm>
          <a:prstGeom prst="rect">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1B89682-49AE-5A46-ABC9-2B0CE1B33D5F}"/>
              </a:ext>
            </a:extLst>
          </p:cNvPr>
          <p:cNvSpPr/>
          <p:nvPr/>
        </p:nvSpPr>
        <p:spPr>
          <a:xfrm>
            <a:off x="7186971" y="3077103"/>
            <a:ext cx="3644245" cy="710092"/>
          </a:xfrm>
          <a:prstGeom prst="rect">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F7D42C0-5B21-8640-B3C4-A7A735568A5F}"/>
              </a:ext>
            </a:extLst>
          </p:cNvPr>
          <p:cNvSpPr/>
          <p:nvPr/>
        </p:nvSpPr>
        <p:spPr>
          <a:xfrm>
            <a:off x="7186970" y="3844345"/>
            <a:ext cx="3644245" cy="710092"/>
          </a:xfrm>
          <a:prstGeom prst="rect">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76E8562-A83E-104C-9B98-D7CF2E5BB3E4}"/>
              </a:ext>
            </a:extLst>
          </p:cNvPr>
          <p:cNvSpPr/>
          <p:nvPr/>
        </p:nvSpPr>
        <p:spPr>
          <a:xfrm>
            <a:off x="7186969" y="4611587"/>
            <a:ext cx="3644245" cy="710092"/>
          </a:xfrm>
          <a:prstGeom prst="rect">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F40A4EE-019E-5A42-B99E-332752C69D6F}"/>
              </a:ext>
            </a:extLst>
          </p:cNvPr>
          <p:cNvSpPr/>
          <p:nvPr/>
        </p:nvSpPr>
        <p:spPr>
          <a:xfrm>
            <a:off x="7186968" y="5378829"/>
            <a:ext cx="3644245" cy="710092"/>
          </a:xfrm>
          <a:prstGeom prst="rect">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6511FEC-3E16-1F43-8FBD-6C2C9F396522}"/>
              </a:ext>
            </a:extLst>
          </p:cNvPr>
          <p:cNvSpPr txBox="1"/>
          <p:nvPr/>
        </p:nvSpPr>
        <p:spPr>
          <a:xfrm>
            <a:off x="7250140" y="2447216"/>
            <a:ext cx="3517900" cy="464871"/>
          </a:xfrm>
          <a:prstGeom prst="rect">
            <a:avLst/>
          </a:prstGeom>
          <a:noFill/>
        </p:spPr>
        <p:txBody>
          <a:bodyPr wrap="square" rtlCol="0">
            <a:spAutoFit/>
          </a:bodyPr>
          <a:lstStyle/>
          <a:p>
            <a:pPr>
              <a:lnSpc>
                <a:spcPct val="150000"/>
              </a:lnSpc>
            </a:pPr>
            <a:r>
              <a:rPr lang="en-GB" dirty="0">
                <a:solidFill>
                  <a:schemeClr val="bg1"/>
                </a:solidFill>
              </a:rPr>
              <a:t>Impact of globalization</a:t>
            </a:r>
          </a:p>
        </p:txBody>
      </p:sp>
      <p:sp>
        <p:nvSpPr>
          <p:cNvPr id="5" name="TextBox 4">
            <a:extLst>
              <a:ext uri="{FF2B5EF4-FFF2-40B4-BE49-F238E27FC236}">
                <a16:creationId xmlns:a16="http://schemas.microsoft.com/office/drawing/2014/main" id="{42B18FD9-BA5C-8D4E-8E38-C68EC857C891}"/>
              </a:ext>
            </a:extLst>
          </p:cNvPr>
          <p:cNvSpPr txBox="1"/>
          <p:nvPr/>
        </p:nvSpPr>
        <p:spPr>
          <a:xfrm>
            <a:off x="7262387" y="3108983"/>
            <a:ext cx="3517900" cy="646331"/>
          </a:xfrm>
          <a:prstGeom prst="rect">
            <a:avLst/>
          </a:prstGeom>
          <a:noFill/>
        </p:spPr>
        <p:txBody>
          <a:bodyPr wrap="square" rtlCol="0">
            <a:spAutoFit/>
          </a:bodyPr>
          <a:lstStyle/>
          <a:p>
            <a:r>
              <a:rPr lang="en-GB" dirty="0">
                <a:solidFill>
                  <a:schemeClr val="bg1"/>
                </a:solidFill>
              </a:rPr>
              <a:t>Changing definitions of value and price</a:t>
            </a:r>
          </a:p>
        </p:txBody>
      </p:sp>
      <p:sp>
        <p:nvSpPr>
          <p:cNvPr id="10" name="TextBox 9">
            <a:extLst>
              <a:ext uri="{FF2B5EF4-FFF2-40B4-BE49-F238E27FC236}">
                <a16:creationId xmlns:a16="http://schemas.microsoft.com/office/drawing/2014/main" id="{01C5D0C1-C7FC-F64D-AF67-BF3928BA7409}"/>
              </a:ext>
            </a:extLst>
          </p:cNvPr>
          <p:cNvSpPr txBox="1"/>
          <p:nvPr/>
        </p:nvSpPr>
        <p:spPr>
          <a:xfrm>
            <a:off x="7262387" y="3888438"/>
            <a:ext cx="3517900" cy="646331"/>
          </a:xfrm>
          <a:prstGeom prst="rect">
            <a:avLst/>
          </a:prstGeom>
          <a:noFill/>
        </p:spPr>
        <p:txBody>
          <a:bodyPr wrap="square" rtlCol="0">
            <a:spAutoFit/>
          </a:bodyPr>
          <a:lstStyle/>
          <a:p>
            <a:r>
              <a:rPr lang="en-GB" dirty="0">
                <a:solidFill>
                  <a:schemeClr val="bg1"/>
                </a:solidFill>
              </a:rPr>
              <a:t>Shifting health policy, legislation, reforms and regulations</a:t>
            </a:r>
          </a:p>
        </p:txBody>
      </p:sp>
      <p:sp>
        <p:nvSpPr>
          <p:cNvPr id="17" name="TextBox 16">
            <a:extLst>
              <a:ext uri="{FF2B5EF4-FFF2-40B4-BE49-F238E27FC236}">
                <a16:creationId xmlns:a16="http://schemas.microsoft.com/office/drawing/2014/main" id="{3BBE5A14-85F4-E94C-BFF3-5E7326833144}"/>
              </a:ext>
            </a:extLst>
          </p:cNvPr>
          <p:cNvSpPr txBox="1"/>
          <p:nvPr/>
        </p:nvSpPr>
        <p:spPr>
          <a:xfrm>
            <a:off x="7262387" y="4667076"/>
            <a:ext cx="3517900" cy="646331"/>
          </a:xfrm>
          <a:prstGeom prst="rect">
            <a:avLst/>
          </a:prstGeom>
          <a:noFill/>
        </p:spPr>
        <p:txBody>
          <a:bodyPr wrap="square" rtlCol="0">
            <a:spAutoFit/>
          </a:bodyPr>
          <a:lstStyle/>
          <a:p>
            <a:r>
              <a:rPr lang="en-GB" dirty="0">
                <a:solidFill>
                  <a:schemeClr val="bg1"/>
                </a:solidFill>
              </a:rPr>
              <a:t>Reshaping value propositions across the healthcare ecosystem</a:t>
            </a:r>
          </a:p>
        </p:txBody>
      </p:sp>
      <p:sp>
        <p:nvSpPr>
          <p:cNvPr id="18" name="TextBox 17">
            <a:extLst>
              <a:ext uri="{FF2B5EF4-FFF2-40B4-BE49-F238E27FC236}">
                <a16:creationId xmlns:a16="http://schemas.microsoft.com/office/drawing/2014/main" id="{C23F73CD-6789-D848-88A3-1B6FBE513703}"/>
              </a:ext>
            </a:extLst>
          </p:cNvPr>
          <p:cNvSpPr txBox="1"/>
          <p:nvPr/>
        </p:nvSpPr>
        <p:spPr>
          <a:xfrm>
            <a:off x="7288136" y="5437178"/>
            <a:ext cx="3517900" cy="646331"/>
          </a:xfrm>
          <a:prstGeom prst="rect">
            <a:avLst/>
          </a:prstGeom>
          <a:noFill/>
        </p:spPr>
        <p:txBody>
          <a:bodyPr wrap="square" rtlCol="0">
            <a:spAutoFit/>
          </a:bodyPr>
          <a:lstStyle/>
          <a:p>
            <a:r>
              <a:rPr lang="en-GB" dirty="0">
                <a:solidFill>
                  <a:schemeClr val="bg1"/>
                </a:solidFill>
              </a:rPr>
              <a:t>Rise in consumer accountability and power</a:t>
            </a:r>
          </a:p>
        </p:txBody>
      </p:sp>
      <p:sp>
        <p:nvSpPr>
          <p:cNvPr id="19" name="Rectangle 18">
            <a:extLst>
              <a:ext uri="{FF2B5EF4-FFF2-40B4-BE49-F238E27FC236}">
                <a16:creationId xmlns:a16="http://schemas.microsoft.com/office/drawing/2014/main" id="{48BFA0EF-F3C1-6F4C-84FA-C27EDFDF3738}"/>
              </a:ext>
            </a:extLst>
          </p:cNvPr>
          <p:cNvSpPr/>
          <p:nvPr/>
        </p:nvSpPr>
        <p:spPr>
          <a:xfrm>
            <a:off x="999204" y="1516758"/>
            <a:ext cx="3644245" cy="710092"/>
          </a:xfrm>
          <a:prstGeom prst="rect">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8A74CFE5-1D02-1348-B181-7AF0E65F998E}"/>
              </a:ext>
            </a:extLst>
          </p:cNvPr>
          <p:cNvSpPr txBox="1"/>
          <p:nvPr/>
        </p:nvSpPr>
        <p:spPr>
          <a:xfrm>
            <a:off x="1074620" y="1708748"/>
            <a:ext cx="3517900" cy="369332"/>
          </a:xfrm>
          <a:prstGeom prst="rect">
            <a:avLst/>
          </a:prstGeom>
          <a:noFill/>
        </p:spPr>
        <p:txBody>
          <a:bodyPr wrap="square" rtlCol="0">
            <a:spAutoFit/>
          </a:bodyPr>
          <a:lstStyle/>
          <a:p>
            <a:r>
              <a:rPr lang="en-GB" dirty="0">
                <a:solidFill>
                  <a:schemeClr val="bg1"/>
                </a:solidFill>
              </a:rPr>
              <a:t>Aging population</a:t>
            </a:r>
          </a:p>
        </p:txBody>
      </p:sp>
      <p:sp>
        <p:nvSpPr>
          <p:cNvPr id="21" name="Rectangle 20">
            <a:extLst>
              <a:ext uri="{FF2B5EF4-FFF2-40B4-BE49-F238E27FC236}">
                <a16:creationId xmlns:a16="http://schemas.microsoft.com/office/drawing/2014/main" id="{723FDEC5-CC27-5749-AD9B-71E43A7B1A70}"/>
              </a:ext>
            </a:extLst>
          </p:cNvPr>
          <p:cNvSpPr/>
          <p:nvPr/>
        </p:nvSpPr>
        <p:spPr>
          <a:xfrm>
            <a:off x="999204" y="2284000"/>
            <a:ext cx="3644245" cy="710092"/>
          </a:xfrm>
          <a:prstGeom prst="rect">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AE8A9FC3-9E10-E742-AC5B-405B35ECBE30}"/>
              </a:ext>
            </a:extLst>
          </p:cNvPr>
          <p:cNvSpPr/>
          <p:nvPr/>
        </p:nvSpPr>
        <p:spPr>
          <a:xfrm>
            <a:off x="999204" y="3051242"/>
            <a:ext cx="3644245" cy="710092"/>
          </a:xfrm>
          <a:prstGeom prst="rect">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32312D0-CFA9-CE4F-A01B-8EAE31EB060B}"/>
              </a:ext>
            </a:extLst>
          </p:cNvPr>
          <p:cNvSpPr/>
          <p:nvPr/>
        </p:nvSpPr>
        <p:spPr>
          <a:xfrm>
            <a:off x="999203" y="3818484"/>
            <a:ext cx="3644245" cy="710092"/>
          </a:xfrm>
          <a:prstGeom prst="rect">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890C295-3C26-DF45-B617-611EAFF2291D}"/>
              </a:ext>
            </a:extLst>
          </p:cNvPr>
          <p:cNvSpPr/>
          <p:nvPr/>
        </p:nvSpPr>
        <p:spPr>
          <a:xfrm>
            <a:off x="999202" y="4585726"/>
            <a:ext cx="3644245" cy="710092"/>
          </a:xfrm>
          <a:prstGeom prst="rect">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EF60ACF-1987-864C-96E9-28FDB1CC537D}"/>
              </a:ext>
            </a:extLst>
          </p:cNvPr>
          <p:cNvSpPr/>
          <p:nvPr/>
        </p:nvSpPr>
        <p:spPr>
          <a:xfrm>
            <a:off x="999201" y="5352968"/>
            <a:ext cx="3644245" cy="710092"/>
          </a:xfrm>
          <a:prstGeom prst="rect">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54928A03-B0FA-4741-8D9C-08DED7B571FC}"/>
              </a:ext>
            </a:extLst>
          </p:cNvPr>
          <p:cNvSpPr txBox="1"/>
          <p:nvPr/>
        </p:nvSpPr>
        <p:spPr>
          <a:xfrm>
            <a:off x="1074620" y="2341070"/>
            <a:ext cx="3517900" cy="646331"/>
          </a:xfrm>
          <a:prstGeom prst="rect">
            <a:avLst/>
          </a:prstGeom>
          <a:noFill/>
        </p:spPr>
        <p:txBody>
          <a:bodyPr wrap="square" rtlCol="0">
            <a:spAutoFit/>
          </a:bodyPr>
          <a:lstStyle/>
          <a:p>
            <a:r>
              <a:rPr lang="en-GB" dirty="0">
                <a:solidFill>
                  <a:schemeClr val="bg1"/>
                </a:solidFill>
              </a:rPr>
              <a:t>Changing lifestyles - Increased chronic disease</a:t>
            </a:r>
          </a:p>
        </p:txBody>
      </p:sp>
      <p:sp>
        <p:nvSpPr>
          <p:cNvPr id="27" name="TextBox 26">
            <a:extLst>
              <a:ext uri="{FF2B5EF4-FFF2-40B4-BE49-F238E27FC236}">
                <a16:creationId xmlns:a16="http://schemas.microsoft.com/office/drawing/2014/main" id="{A36AB83B-90F7-7C46-8AA5-283887E78651}"/>
              </a:ext>
            </a:extLst>
          </p:cNvPr>
          <p:cNvSpPr txBox="1"/>
          <p:nvPr/>
        </p:nvSpPr>
        <p:spPr>
          <a:xfrm>
            <a:off x="1074620" y="3235312"/>
            <a:ext cx="3517900" cy="369332"/>
          </a:xfrm>
          <a:prstGeom prst="rect">
            <a:avLst/>
          </a:prstGeom>
          <a:noFill/>
        </p:spPr>
        <p:txBody>
          <a:bodyPr wrap="square" rtlCol="0">
            <a:spAutoFit/>
          </a:bodyPr>
          <a:lstStyle/>
          <a:p>
            <a:r>
              <a:rPr lang="en-GB" dirty="0">
                <a:solidFill>
                  <a:schemeClr val="bg1"/>
                </a:solidFill>
              </a:rPr>
              <a:t>Unacceptable variation</a:t>
            </a:r>
          </a:p>
        </p:txBody>
      </p:sp>
      <p:sp>
        <p:nvSpPr>
          <p:cNvPr id="28" name="TextBox 27">
            <a:extLst>
              <a:ext uri="{FF2B5EF4-FFF2-40B4-BE49-F238E27FC236}">
                <a16:creationId xmlns:a16="http://schemas.microsoft.com/office/drawing/2014/main" id="{EA4A45E2-322A-4845-8DD6-68016C451970}"/>
              </a:ext>
            </a:extLst>
          </p:cNvPr>
          <p:cNvSpPr txBox="1"/>
          <p:nvPr/>
        </p:nvSpPr>
        <p:spPr>
          <a:xfrm>
            <a:off x="1074620" y="3981391"/>
            <a:ext cx="3517900" cy="369332"/>
          </a:xfrm>
          <a:prstGeom prst="rect">
            <a:avLst/>
          </a:prstGeom>
          <a:noFill/>
        </p:spPr>
        <p:txBody>
          <a:bodyPr wrap="square" rtlCol="0">
            <a:spAutoFit/>
          </a:bodyPr>
          <a:lstStyle/>
          <a:p>
            <a:r>
              <a:rPr lang="en-GB" dirty="0">
                <a:solidFill>
                  <a:schemeClr val="bg1"/>
                </a:solidFill>
              </a:rPr>
              <a:t>Precision Medicine</a:t>
            </a:r>
          </a:p>
        </p:txBody>
      </p:sp>
      <p:sp>
        <p:nvSpPr>
          <p:cNvPr id="29" name="TextBox 28">
            <a:extLst>
              <a:ext uri="{FF2B5EF4-FFF2-40B4-BE49-F238E27FC236}">
                <a16:creationId xmlns:a16="http://schemas.microsoft.com/office/drawing/2014/main" id="{C36D5C32-EBD5-DE49-9B38-BF19F8E06E4D}"/>
              </a:ext>
            </a:extLst>
          </p:cNvPr>
          <p:cNvSpPr txBox="1"/>
          <p:nvPr/>
        </p:nvSpPr>
        <p:spPr>
          <a:xfrm>
            <a:off x="1074620" y="4641215"/>
            <a:ext cx="3517900" cy="646331"/>
          </a:xfrm>
          <a:prstGeom prst="rect">
            <a:avLst/>
          </a:prstGeom>
          <a:noFill/>
        </p:spPr>
        <p:txBody>
          <a:bodyPr wrap="square" rtlCol="0">
            <a:spAutoFit/>
          </a:bodyPr>
          <a:lstStyle/>
          <a:p>
            <a:r>
              <a:rPr lang="en-GB" dirty="0">
                <a:solidFill>
                  <a:schemeClr val="bg1"/>
                </a:solidFill>
              </a:rPr>
              <a:t>Shift to more preventative and predictive treatment </a:t>
            </a:r>
          </a:p>
        </p:txBody>
      </p:sp>
      <p:sp>
        <p:nvSpPr>
          <p:cNvPr id="30" name="TextBox 29">
            <a:extLst>
              <a:ext uri="{FF2B5EF4-FFF2-40B4-BE49-F238E27FC236}">
                <a16:creationId xmlns:a16="http://schemas.microsoft.com/office/drawing/2014/main" id="{CEC78C53-8741-5D41-95F0-4AB349E1DAF9}"/>
              </a:ext>
            </a:extLst>
          </p:cNvPr>
          <p:cNvSpPr txBox="1"/>
          <p:nvPr/>
        </p:nvSpPr>
        <p:spPr>
          <a:xfrm>
            <a:off x="1074620" y="5522503"/>
            <a:ext cx="3517900" cy="369332"/>
          </a:xfrm>
          <a:prstGeom prst="rect">
            <a:avLst/>
          </a:prstGeom>
          <a:noFill/>
        </p:spPr>
        <p:txBody>
          <a:bodyPr wrap="square" rtlCol="0">
            <a:spAutoFit/>
          </a:bodyPr>
          <a:lstStyle/>
          <a:p>
            <a:r>
              <a:rPr lang="en-GB" dirty="0">
                <a:solidFill>
                  <a:schemeClr val="bg1"/>
                </a:solidFill>
              </a:rPr>
              <a:t>Financial  and capacity challenges</a:t>
            </a:r>
          </a:p>
        </p:txBody>
      </p:sp>
      <p:sp>
        <p:nvSpPr>
          <p:cNvPr id="34" name="Triangle 33">
            <a:extLst>
              <a:ext uri="{FF2B5EF4-FFF2-40B4-BE49-F238E27FC236}">
                <a16:creationId xmlns:a16="http://schemas.microsoft.com/office/drawing/2014/main" id="{C92E8874-3647-2E43-B4DE-2354F59DE27B}"/>
              </a:ext>
            </a:extLst>
          </p:cNvPr>
          <p:cNvSpPr/>
          <p:nvPr/>
        </p:nvSpPr>
        <p:spPr>
          <a:xfrm rot="5400000">
            <a:off x="2731473" y="3515015"/>
            <a:ext cx="4546303" cy="549791"/>
          </a:xfrm>
          <a:prstGeom prst="triangle">
            <a:avLst/>
          </a:prstGeom>
          <a:solidFill>
            <a:srgbClr val="77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riangle 36">
            <a:extLst>
              <a:ext uri="{FF2B5EF4-FFF2-40B4-BE49-F238E27FC236}">
                <a16:creationId xmlns:a16="http://schemas.microsoft.com/office/drawing/2014/main" id="{B7B50BAE-D44F-8548-9F1D-8D2792064B51}"/>
              </a:ext>
            </a:extLst>
          </p:cNvPr>
          <p:cNvSpPr/>
          <p:nvPr/>
        </p:nvSpPr>
        <p:spPr>
          <a:xfrm rot="16200000">
            <a:off x="4552638" y="3543588"/>
            <a:ext cx="4546303" cy="549791"/>
          </a:xfrm>
          <a:prstGeom prst="triangle">
            <a:avLst/>
          </a:prstGeom>
          <a:solidFill>
            <a:srgbClr val="77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06F7577E-F4FC-4045-96E7-1DD90DA09C5C}"/>
              </a:ext>
            </a:extLst>
          </p:cNvPr>
          <p:cNvSpPr txBox="1"/>
          <p:nvPr/>
        </p:nvSpPr>
        <p:spPr>
          <a:xfrm>
            <a:off x="5041901" y="2502332"/>
            <a:ext cx="1727200" cy="2585323"/>
          </a:xfrm>
          <a:prstGeom prst="rect">
            <a:avLst/>
          </a:prstGeom>
          <a:noFill/>
        </p:spPr>
        <p:txBody>
          <a:bodyPr wrap="square" rtlCol="0">
            <a:spAutoFit/>
          </a:bodyPr>
          <a:lstStyle/>
          <a:p>
            <a:pPr algn="ctr"/>
            <a:r>
              <a:rPr lang="en-GB" dirty="0">
                <a:solidFill>
                  <a:srgbClr val="20274F"/>
                </a:solidFill>
              </a:rPr>
              <a:t>Innovation has a vital role to play if we are to continue to improve outcomes for patients and deliver value for money</a:t>
            </a:r>
          </a:p>
        </p:txBody>
      </p:sp>
    </p:spTree>
    <p:extLst>
      <p:ext uri="{BB962C8B-B14F-4D97-AF65-F5344CB8AC3E}">
        <p14:creationId xmlns:p14="http://schemas.microsoft.com/office/powerpoint/2010/main" val="383408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63E6BE-6766-794B-B6E8-C540080C6176}"/>
              </a:ext>
            </a:extLst>
          </p:cNvPr>
          <p:cNvSpPr>
            <a:spLocks noGrp="1"/>
          </p:cNvSpPr>
          <p:nvPr>
            <p:ph type="body" sz="quarter" idx="10"/>
          </p:nvPr>
        </p:nvSpPr>
        <p:spPr/>
        <p:txBody>
          <a:bodyPr>
            <a:noAutofit/>
          </a:bodyPr>
          <a:lstStyle/>
          <a:p>
            <a:r>
              <a:rPr lang="en-GB" sz="3000" b="0" dirty="0">
                <a:solidFill>
                  <a:schemeClr val="tx1"/>
                </a:solidFill>
              </a:rPr>
              <a:t>System assets vs industry assets</a:t>
            </a:r>
            <a:endParaRPr lang="en-US" sz="3000" b="0" dirty="0">
              <a:solidFill>
                <a:schemeClr val="tx1"/>
              </a:solidFill>
            </a:endParaRPr>
          </a:p>
        </p:txBody>
      </p:sp>
      <p:sp>
        <p:nvSpPr>
          <p:cNvPr id="3" name="Text Placeholder 2">
            <a:extLst>
              <a:ext uri="{FF2B5EF4-FFF2-40B4-BE49-F238E27FC236}">
                <a16:creationId xmlns:a16="http://schemas.microsoft.com/office/drawing/2014/main" id="{90BC4DEB-0845-2B46-936D-507E6F609CC4}"/>
              </a:ext>
            </a:extLst>
          </p:cNvPr>
          <p:cNvSpPr>
            <a:spLocks noGrp="1"/>
          </p:cNvSpPr>
          <p:nvPr>
            <p:ph type="body" sz="quarter" idx="11"/>
          </p:nvPr>
        </p:nvSpPr>
        <p:spPr/>
        <p:txBody>
          <a:bodyPr>
            <a:normAutofit/>
          </a:bodyPr>
          <a:lstStyle/>
          <a:p>
            <a:r>
              <a:rPr lang="en-GB" dirty="0">
                <a:solidFill>
                  <a:schemeClr val="tx1">
                    <a:lumMod val="75000"/>
                    <a:lumOff val="25000"/>
                  </a:schemeClr>
                </a:solidFill>
              </a:rPr>
              <a:t>Only by leveraging and combining all of the assets of both the health and care system along side those of industry can we tackle the mounting healthcare challenges</a:t>
            </a:r>
            <a:endParaRPr lang="en-US" dirty="0">
              <a:solidFill>
                <a:schemeClr val="tx1">
                  <a:lumMod val="75000"/>
                  <a:lumOff val="25000"/>
                </a:schemeClr>
              </a:solidFill>
            </a:endParaRPr>
          </a:p>
        </p:txBody>
      </p:sp>
      <p:sp>
        <p:nvSpPr>
          <p:cNvPr id="6" name="Oval 5">
            <a:extLst>
              <a:ext uri="{FF2B5EF4-FFF2-40B4-BE49-F238E27FC236}">
                <a16:creationId xmlns:a16="http://schemas.microsoft.com/office/drawing/2014/main" id="{4E3962AC-0814-524A-A831-D82A1BCDD961}"/>
              </a:ext>
            </a:extLst>
          </p:cNvPr>
          <p:cNvSpPr/>
          <p:nvPr/>
        </p:nvSpPr>
        <p:spPr>
          <a:xfrm>
            <a:off x="1422254" y="3305410"/>
            <a:ext cx="1837354" cy="1837354"/>
          </a:xfrm>
          <a:prstGeom prst="ellipse">
            <a:avLst/>
          </a:prstGeom>
          <a:solidFill>
            <a:srgbClr val="77C7CC"/>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dirty="0"/>
          </a:p>
        </p:txBody>
      </p:sp>
      <p:sp>
        <p:nvSpPr>
          <p:cNvPr id="8" name="Oval 7">
            <a:extLst>
              <a:ext uri="{FF2B5EF4-FFF2-40B4-BE49-F238E27FC236}">
                <a16:creationId xmlns:a16="http://schemas.microsoft.com/office/drawing/2014/main" id="{C5948F22-A4A3-5341-B3B9-E5905DF7A360}"/>
              </a:ext>
            </a:extLst>
          </p:cNvPr>
          <p:cNvSpPr/>
          <p:nvPr/>
        </p:nvSpPr>
        <p:spPr>
          <a:xfrm>
            <a:off x="3677994" y="2131574"/>
            <a:ext cx="1837354" cy="1837354"/>
          </a:xfrm>
          <a:prstGeom prst="ellipse">
            <a:avLst/>
          </a:prstGeom>
          <a:solidFill>
            <a:srgbClr val="77C7CC"/>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2000" dirty="0"/>
              <a:t>Research Excellence</a:t>
            </a:r>
          </a:p>
        </p:txBody>
      </p:sp>
      <p:sp>
        <p:nvSpPr>
          <p:cNvPr id="9" name="Rectangle 8">
            <a:extLst>
              <a:ext uri="{FF2B5EF4-FFF2-40B4-BE49-F238E27FC236}">
                <a16:creationId xmlns:a16="http://schemas.microsoft.com/office/drawing/2014/main" id="{F8850A8E-CACF-5B4A-A4E8-DDA80DA3DEDA}"/>
              </a:ext>
            </a:extLst>
          </p:cNvPr>
          <p:cNvSpPr/>
          <p:nvPr/>
        </p:nvSpPr>
        <p:spPr>
          <a:xfrm rot="16200000">
            <a:off x="183462" y="3918267"/>
            <a:ext cx="1576619" cy="584775"/>
          </a:xfrm>
          <a:prstGeom prst="rect">
            <a:avLst/>
          </a:prstGeom>
        </p:spPr>
        <p:txBody>
          <a:bodyPr wrap="square">
            <a:spAutoFit/>
          </a:bodyPr>
          <a:lstStyle/>
          <a:p>
            <a:pPr algn="ctr"/>
            <a:r>
              <a:rPr lang="en-GB" sz="3200" dirty="0">
                <a:solidFill>
                  <a:srgbClr val="77C7CC"/>
                </a:solidFill>
                <a:latin typeface="Komu B" panose="02010603030100000000" pitchFamily="2" charset="77"/>
              </a:rPr>
              <a:t>System</a:t>
            </a:r>
          </a:p>
        </p:txBody>
      </p:sp>
      <p:cxnSp>
        <p:nvCxnSpPr>
          <p:cNvPr id="11" name="Straight Connector 10">
            <a:extLst>
              <a:ext uri="{FF2B5EF4-FFF2-40B4-BE49-F238E27FC236}">
                <a16:creationId xmlns:a16="http://schemas.microsoft.com/office/drawing/2014/main" id="{05059D90-DF01-4D4E-A8B3-04E172A87343}"/>
              </a:ext>
            </a:extLst>
          </p:cNvPr>
          <p:cNvCxnSpPr>
            <a:cxnSpLocks/>
            <a:stCxn id="6" idx="7"/>
          </p:cNvCxnSpPr>
          <p:nvPr/>
        </p:nvCxnSpPr>
        <p:spPr>
          <a:xfrm flipV="1">
            <a:off x="2990534" y="3245739"/>
            <a:ext cx="718349" cy="328745"/>
          </a:xfrm>
          <a:prstGeom prst="line">
            <a:avLst/>
          </a:prstGeom>
          <a:ln w="38100">
            <a:solidFill>
              <a:srgbClr val="77C7C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AA5C136-E978-934F-A461-5F8F6944FB47}"/>
              </a:ext>
            </a:extLst>
          </p:cNvPr>
          <p:cNvCxnSpPr>
            <a:cxnSpLocks/>
          </p:cNvCxnSpPr>
          <p:nvPr/>
        </p:nvCxnSpPr>
        <p:spPr>
          <a:xfrm flipH="1" flipV="1">
            <a:off x="2817485" y="5083093"/>
            <a:ext cx="1506571" cy="665661"/>
          </a:xfrm>
          <a:prstGeom prst="line">
            <a:avLst/>
          </a:prstGeom>
          <a:ln w="38100">
            <a:solidFill>
              <a:srgbClr val="77C7CC"/>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820BD92-5CF9-6346-89DB-94CAFAE283C5}"/>
              </a:ext>
            </a:extLst>
          </p:cNvPr>
          <p:cNvSpPr/>
          <p:nvPr/>
        </p:nvSpPr>
        <p:spPr>
          <a:xfrm>
            <a:off x="9196123" y="3422345"/>
            <a:ext cx="1837354" cy="1837354"/>
          </a:xfrm>
          <a:prstGeom prst="ellipse">
            <a:avLst/>
          </a:prstGeom>
          <a:solidFill>
            <a:srgbClr val="B53DAD"/>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2000" dirty="0"/>
              <a:t>Specialist tools &amp; services</a:t>
            </a:r>
          </a:p>
        </p:txBody>
      </p:sp>
      <p:sp>
        <p:nvSpPr>
          <p:cNvPr id="17" name="Oval 16">
            <a:extLst>
              <a:ext uri="{FF2B5EF4-FFF2-40B4-BE49-F238E27FC236}">
                <a16:creationId xmlns:a16="http://schemas.microsoft.com/office/drawing/2014/main" id="{7D329380-F2E3-3145-9956-A307B8293327}"/>
              </a:ext>
            </a:extLst>
          </p:cNvPr>
          <p:cNvSpPr/>
          <p:nvPr/>
        </p:nvSpPr>
        <p:spPr>
          <a:xfrm>
            <a:off x="6909494" y="4830076"/>
            <a:ext cx="1837354" cy="1837354"/>
          </a:xfrm>
          <a:prstGeom prst="ellipse">
            <a:avLst/>
          </a:prstGeom>
          <a:solidFill>
            <a:srgbClr val="B53DAD"/>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2000" dirty="0"/>
              <a:t>Global insights &amp; best practice</a:t>
            </a:r>
          </a:p>
        </p:txBody>
      </p:sp>
      <p:sp>
        <p:nvSpPr>
          <p:cNvPr id="18" name="Oval 17">
            <a:extLst>
              <a:ext uri="{FF2B5EF4-FFF2-40B4-BE49-F238E27FC236}">
                <a16:creationId xmlns:a16="http://schemas.microsoft.com/office/drawing/2014/main" id="{56F53186-CEE1-C743-BED8-A34078CB9A8F}"/>
              </a:ext>
            </a:extLst>
          </p:cNvPr>
          <p:cNvSpPr/>
          <p:nvPr/>
        </p:nvSpPr>
        <p:spPr>
          <a:xfrm>
            <a:off x="6909494" y="2118512"/>
            <a:ext cx="1837354" cy="1837354"/>
          </a:xfrm>
          <a:prstGeom prst="ellipse">
            <a:avLst/>
          </a:prstGeom>
          <a:solidFill>
            <a:srgbClr val="B53DAD"/>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2000" dirty="0"/>
              <a:t>Market Knowledge</a:t>
            </a:r>
          </a:p>
        </p:txBody>
      </p:sp>
      <p:cxnSp>
        <p:nvCxnSpPr>
          <p:cNvPr id="19" name="Straight Connector 18">
            <a:extLst>
              <a:ext uri="{FF2B5EF4-FFF2-40B4-BE49-F238E27FC236}">
                <a16:creationId xmlns:a16="http://schemas.microsoft.com/office/drawing/2014/main" id="{29F9B3D2-80C3-5845-A5CD-E91D418D8AE2}"/>
              </a:ext>
            </a:extLst>
          </p:cNvPr>
          <p:cNvCxnSpPr>
            <a:cxnSpLocks/>
            <a:stCxn id="18" idx="6"/>
          </p:cNvCxnSpPr>
          <p:nvPr/>
        </p:nvCxnSpPr>
        <p:spPr>
          <a:xfrm>
            <a:off x="8746848" y="3037189"/>
            <a:ext cx="898550" cy="593329"/>
          </a:xfrm>
          <a:prstGeom prst="line">
            <a:avLst/>
          </a:prstGeom>
          <a:ln w="38100">
            <a:solidFill>
              <a:srgbClr val="B53DA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385B781-BF40-7E48-BE08-733A9E588F22}"/>
              </a:ext>
            </a:extLst>
          </p:cNvPr>
          <p:cNvCxnSpPr>
            <a:cxnSpLocks/>
            <a:stCxn id="17" idx="6"/>
          </p:cNvCxnSpPr>
          <p:nvPr/>
        </p:nvCxnSpPr>
        <p:spPr>
          <a:xfrm flipV="1">
            <a:off x="8746848" y="5142764"/>
            <a:ext cx="898550" cy="605989"/>
          </a:xfrm>
          <a:prstGeom prst="line">
            <a:avLst/>
          </a:prstGeom>
          <a:ln w="38100">
            <a:solidFill>
              <a:srgbClr val="B53DAD"/>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EF4EEB0-C207-DC4F-BA71-FC48227B4677}"/>
              </a:ext>
            </a:extLst>
          </p:cNvPr>
          <p:cNvCxnSpPr>
            <a:cxnSpLocks/>
          </p:cNvCxnSpPr>
          <p:nvPr/>
        </p:nvCxnSpPr>
        <p:spPr>
          <a:xfrm>
            <a:off x="5509721" y="2428228"/>
            <a:ext cx="1456923" cy="0"/>
          </a:xfrm>
          <a:prstGeom prst="line">
            <a:avLst/>
          </a:prstGeom>
          <a:ln w="28575">
            <a:prstDash val="dash"/>
            <a:headEnd type="stealth" w="med" len="med"/>
            <a:tailEnd type="stealth"/>
          </a:ln>
        </p:spPr>
        <p:style>
          <a:lnRef idx="3">
            <a:schemeClr val="accent2"/>
          </a:lnRef>
          <a:fillRef idx="0">
            <a:schemeClr val="accent2"/>
          </a:fillRef>
          <a:effectRef idx="2">
            <a:schemeClr val="accent2"/>
          </a:effectRef>
          <a:fontRef idx="minor">
            <a:schemeClr val="tx1"/>
          </a:fontRef>
        </p:style>
      </p:cxnSp>
      <p:cxnSp>
        <p:nvCxnSpPr>
          <p:cNvPr id="58" name="Straight Connector 57">
            <a:extLst>
              <a:ext uri="{FF2B5EF4-FFF2-40B4-BE49-F238E27FC236}">
                <a16:creationId xmlns:a16="http://schemas.microsoft.com/office/drawing/2014/main" id="{CD5657A6-55BE-924A-9D22-31003451E986}"/>
              </a:ext>
            </a:extLst>
          </p:cNvPr>
          <p:cNvCxnSpPr>
            <a:cxnSpLocks/>
          </p:cNvCxnSpPr>
          <p:nvPr/>
        </p:nvCxnSpPr>
        <p:spPr>
          <a:xfrm>
            <a:off x="5487283" y="6439378"/>
            <a:ext cx="1456923" cy="0"/>
          </a:xfrm>
          <a:prstGeom prst="line">
            <a:avLst/>
          </a:prstGeom>
          <a:ln w="28575">
            <a:prstDash val="dash"/>
            <a:headEnd type="stealth" w="med" len="med"/>
            <a:tailEnd type="stealth"/>
          </a:ln>
        </p:spPr>
        <p:style>
          <a:lnRef idx="3">
            <a:schemeClr val="accent2"/>
          </a:lnRef>
          <a:fillRef idx="0">
            <a:schemeClr val="accent2"/>
          </a:fillRef>
          <a:effectRef idx="2">
            <a:schemeClr val="accent2"/>
          </a:effectRef>
          <a:fontRef idx="minor">
            <a:schemeClr val="tx1"/>
          </a:fontRef>
        </p:style>
      </p:cxnSp>
      <p:sp>
        <p:nvSpPr>
          <p:cNvPr id="68" name="Rectangle 67">
            <a:extLst>
              <a:ext uri="{FF2B5EF4-FFF2-40B4-BE49-F238E27FC236}">
                <a16:creationId xmlns:a16="http://schemas.microsoft.com/office/drawing/2014/main" id="{96F6A229-4848-8949-8DBA-F498D1471C90}"/>
              </a:ext>
            </a:extLst>
          </p:cNvPr>
          <p:cNvSpPr/>
          <p:nvPr/>
        </p:nvSpPr>
        <p:spPr>
          <a:xfrm rot="5400000">
            <a:off x="10916617" y="3918267"/>
            <a:ext cx="1576619" cy="584775"/>
          </a:xfrm>
          <a:prstGeom prst="rect">
            <a:avLst/>
          </a:prstGeom>
        </p:spPr>
        <p:txBody>
          <a:bodyPr wrap="square">
            <a:spAutoFit/>
          </a:bodyPr>
          <a:lstStyle/>
          <a:p>
            <a:pPr algn="ctr"/>
            <a:r>
              <a:rPr lang="en-GB" sz="3200" dirty="0">
                <a:solidFill>
                  <a:srgbClr val="B53DAD"/>
                </a:solidFill>
                <a:latin typeface="Komu B" panose="02010603030100000000" pitchFamily="2" charset="77"/>
              </a:rPr>
              <a:t>Industry</a:t>
            </a:r>
          </a:p>
        </p:txBody>
      </p:sp>
      <p:sp>
        <p:nvSpPr>
          <p:cNvPr id="7" name="Oval 6">
            <a:extLst>
              <a:ext uri="{FF2B5EF4-FFF2-40B4-BE49-F238E27FC236}">
                <a16:creationId xmlns:a16="http://schemas.microsoft.com/office/drawing/2014/main" id="{66EEB95C-B097-974E-AE38-F0A136C2CCB3}"/>
              </a:ext>
            </a:extLst>
          </p:cNvPr>
          <p:cNvSpPr/>
          <p:nvPr/>
        </p:nvSpPr>
        <p:spPr>
          <a:xfrm>
            <a:off x="3615217" y="4830076"/>
            <a:ext cx="1837354" cy="1837354"/>
          </a:xfrm>
          <a:prstGeom prst="ellipse">
            <a:avLst/>
          </a:prstGeom>
          <a:solidFill>
            <a:srgbClr val="77C7CC"/>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2000" dirty="0"/>
              <a:t>Real World Evidence</a:t>
            </a:r>
          </a:p>
          <a:p>
            <a:pPr algn="ctr"/>
            <a:r>
              <a:rPr lang="en-GB" sz="1200" dirty="0"/>
              <a:t>(Through GM’s interconnected data capability)</a:t>
            </a:r>
          </a:p>
        </p:txBody>
      </p:sp>
      <p:sp>
        <p:nvSpPr>
          <p:cNvPr id="5" name="TextBox 4">
            <a:extLst>
              <a:ext uri="{FF2B5EF4-FFF2-40B4-BE49-F238E27FC236}">
                <a16:creationId xmlns:a16="http://schemas.microsoft.com/office/drawing/2014/main" id="{D06BECA1-3653-C249-BDC5-BAF6A83B6125}"/>
              </a:ext>
            </a:extLst>
          </p:cNvPr>
          <p:cNvSpPr txBox="1"/>
          <p:nvPr/>
        </p:nvSpPr>
        <p:spPr>
          <a:xfrm>
            <a:off x="1436545" y="3853467"/>
            <a:ext cx="1796587" cy="984885"/>
          </a:xfrm>
          <a:prstGeom prst="rect">
            <a:avLst/>
          </a:prstGeom>
          <a:noFill/>
        </p:spPr>
        <p:txBody>
          <a:bodyPr wrap="square" rtlCol="0">
            <a:spAutoFit/>
          </a:bodyPr>
          <a:lstStyle/>
          <a:p>
            <a:pPr algn="ctr"/>
            <a:r>
              <a:rPr lang="en-GB" sz="2000" b="1" dirty="0">
                <a:solidFill>
                  <a:schemeClr val="bg1"/>
                </a:solidFill>
              </a:rPr>
              <a:t>Providers &amp; Commissioners</a:t>
            </a:r>
          </a:p>
          <a:p>
            <a:endParaRPr lang="en-US" dirty="0"/>
          </a:p>
        </p:txBody>
      </p:sp>
    </p:spTree>
    <p:extLst>
      <p:ext uri="{BB962C8B-B14F-4D97-AF65-F5344CB8AC3E}">
        <p14:creationId xmlns:p14="http://schemas.microsoft.com/office/powerpoint/2010/main" val="245709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E043E-9467-3742-9E44-9C6197612105}"/>
              </a:ext>
            </a:extLst>
          </p:cNvPr>
          <p:cNvSpPr>
            <a:spLocks noGrp="1"/>
          </p:cNvSpPr>
          <p:nvPr>
            <p:ph type="body" sz="quarter" idx="10"/>
          </p:nvPr>
        </p:nvSpPr>
        <p:spPr>
          <a:xfrm>
            <a:off x="961561" y="419195"/>
            <a:ext cx="10925635" cy="442224"/>
          </a:xfrm>
        </p:spPr>
        <p:txBody>
          <a:bodyPr/>
          <a:lstStyle/>
          <a:p>
            <a:r>
              <a:rPr lang="en-US" dirty="0"/>
              <a:t>Industry led innovation</a:t>
            </a:r>
          </a:p>
        </p:txBody>
      </p:sp>
      <p:sp>
        <p:nvSpPr>
          <p:cNvPr id="3" name="Text Placeholder 2">
            <a:extLst>
              <a:ext uri="{FF2B5EF4-FFF2-40B4-BE49-F238E27FC236}">
                <a16:creationId xmlns:a16="http://schemas.microsoft.com/office/drawing/2014/main" id="{6139C1CE-C2CB-0E4B-A9BB-3239F7587851}"/>
              </a:ext>
            </a:extLst>
          </p:cNvPr>
          <p:cNvSpPr>
            <a:spLocks noGrp="1"/>
          </p:cNvSpPr>
          <p:nvPr>
            <p:ph type="body" sz="quarter" idx="11"/>
          </p:nvPr>
        </p:nvSpPr>
        <p:spPr/>
        <p:txBody>
          <a:bodyPr/>
          <a:lstStyle/>
          <a:p>
            <a:r>
              <a:rPr lang="en-US" kern="0" dirty="0">
                <a:solidFill>
                  <a:srgbClr val="222D57"/>
                </a:solidFill>
                <a:latin typeface="Trebuchet MS" panose="020B0603020202020204" pitchFamily="34" charset="0"/>
              </a:rPr>
              <a:t>HInM works with SMEs and industry leaders to develop innovations to meet GM population needs and promote GM as a global leader for life sciences.   </a:t>
            </a:r>
          </a:p>
          <a:p>
            <a:endParaRPr lang="en-US" dirty="0"/>
          </a:p>
        </p:txBody>
      </p:sp>
      <p:sp>
        <p:nvSpPr>
          <p:cNvPr id="6" name="Rectangle 5">
            <a:extLst>
              <a:ext uri="{FF2B5EF4-FFF2-40B4-BE49-F238E27FC236}">
                <a16:creationId xmlns:a16="http://schemas.microsoft.com/office/drawing/2014/main" id="{F22174E7-52D1-EE42-9E14-03F03ABAE79B}"/>
              </a:ext>
            </a:extLst>
          </p:cNvPr>
          <p:cNvSpPr/>
          <p:nvPr/>
        </p:nvSpPr>
        <p:spPr>
          <a:xfrm>
            <a:off x="2229430" y="1830811"/>
            <a:ext cx="2431424" cy="1642522"/>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pPr defTabSz="685800">
              <a:defRPr/>
            </a:pPr>
            <a:r>
              <a:rPr lang="en-GB" sz="1400" b="1" kern="0" dirty="0">
                <a:solidFill>
                  <a:srgbClr val="A9358C"/>
                </a:solidFill>
                <a:latin typeface="Trebuchet MS" panose="020B0603020202020204" pitchFamily="34" charset="0"/>
              </a:rPr>
              <a:t>Strategic alliances:</a:t>
            </a:r>
          </a:p>
          <a:p>
            <a:pPr marL="214313" indent="-214313" defTabSz="685800">
              <a:buFont typeface="Arial" panose="020B0604020202020204" pitchFamily="34" charset="0"/>
              <a:buChar char="•"/>
              <a:defRPr/>
            </a:pPr>
            <a:r>
              <a:rPr lang="en-GB" sz="1400" kern="0" dirty="0">
                <a:solidFill>
                  <a:sysClr val="windowText" lastClr="000000"/>
                </a:solidFill>
                <a:latin typeface="Trebuchet MS" panose="020B0603020202020204" pitchFamily="34" charset="0"/>
              </a:rPr>
              <a:t>ABPI</a:t>
            </a:r>
          </a:p>
          <a:p>
            <a:pPr marL="214313" indent="-214313" defTabSz="685800">
              <a:buFont typeface="Arial" panose="020B0604020202020204" pitchFamily="34" charset="0"/>
              <a:buChar char="•"/>
              <a:defRPr/>
            </a:pPr>
            <a:r>
              <a:rPr lang="en-GB" sz="1400" kern="0" dirty="0">
                <a:solidFill>
                  <a:sysClr val="windowText" lastClr="000000"/>
                </a:solidFill>
                <a:latin typeface="Trebuchet MS" panose="020B0603020202020204" pitchFamily="34" charset="0"/>
              </a:rPr>
              <a:t>ABHI</a:t>
            </a:r>
          </a:p>
          <a:p>
            <a:pPr marL="214313" indent="-214313" defTabSz="685800">
              <a:buFont typeface="Arial" panose="020B0604020202020204" pitchFamily="34" charset="0"/>
              <a:buChar char="•"/>
              <a:defRPr/>
            </a:pPr>
            <a:r>
              <a:rPr lang="en-GB" sz="1400" kern="0" dirty="0">
                <a:solidFill>
                  <a:sysClr val="windowText" lastClr="000000"/>
                </a:solidFill>
                <a:latin typeface="Trebuchet MS" panose="020B0603020202020204" pitchFamily="34" charset="0"/>
              </a:rPr>
              <a:t>Cancer Research UK</a:t>
            </a:r>
          </a:p>
          <a:p>
            <a:pPr marL="214313" indent="-214313" defTabSz="685800">
              <a:buFont typeface="Arial" panose="020B0604020202020204" pitchFamily="34" charset="0"/>
              <a:buChar char="•"/>
              <a:defRPr/>
            </a:pPr>
            <a:r>
              <a:rPr lang="en-GB" sz="1400" kern="0" dirty="0">
                <a:solidFill>
                  <a:sysClr val="windowText" lastClr="000000"/>
                </a:solidFill>
                <a:latin typeface="Trebuchet MS" panose="020B0603020202020204" pitchFamily="34" charset="0"/>
              </a:rPr>
              <a:t>Dementia Industry Group</a:t>
            </a:r>
          </a:p>
        </p:txBody>
      </p:sp>
      <p:sp>
        <p:nvSpPr>
          <p:cNvPr id="7" name="Rectangle 6">
            <a:extLst>
              <a:ext uri="{FF2B5EF4-FFF2-40B4-BE49-F238E27FC236}">
                <a16:creationId xmlns:a16="http://schemas.microsoft.com/office/drawing/2014/main" id="{C0514CC0-0AAB-E243-B1E5-1364DE6F6819}"/>
              </a:ext>
            </a:extLst>
          </p:cNvPr>
          <p:cNvSpPr/>
          <p:nvPr/>
        </p:nvSpPr>
        <p:spPr>
          <a:xfrm>
            <a:off x="2229430" y="3034721"/>
            <a:ext cx="4439780" cy="1642522"/>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pPr defTabSz="685800">
              <a:defRPr/>
            </a:pPr>
            <a:r>
              <a:rPr lang="en-GB" sz="1400" b="1" kern="0" dirty="0">
                <a:solidFill>
                  <a:srgbClr val="A9358C"/>
                </a:solidFill>
                <a:latin typeface="Trebuchet MS" panose="020B0603020202020204" pitchFamily="34" charset="0"/>
              </a:rPr>
              <a:t>Support services :</a:t>
            </a:r>
          </a:p>
          <a:p>
            <a:pPr marL="214313" indent="-214313" defTabSz="685800">
              <a:buFont typeface="Arial" panose="020B0604020202020204" pitchFamily="34" charset="0"/>
              <a:buChar char="•"/>
              <a:defRPr/>
            </a:pPr>
            <a:r>
              <a:rPr lang="en-GB" sz="1400" kern="0" dirty="0">
                <a:solidFill>
                  <a:sysClr val="windowText" lastClr="000000"/>
                </a:solidFill>
                <a:latin typeface="Trebuchet MS" panose="020B0603020202020204" pitchFamily="34" charset="0"/>
              </a:rPr>
              <a:t>Innovation Nexus portal – 400 companies supported since 2014 </a:t>
            </a:r>
          </a:p>
          <a:p>
            <a:pPr marL="214313" indent="-214313" defTabSz="685800">
              <a:buFont typeface="Arial" panose="020B0604020202020204" pitchFamily="34" charset="0"/>
              <a:buChar char="•"/>
              <a:defRPr/>
            </a:pPr>
            <a:r>
              <a:rPr lang="en-GB" sz="1400" kern="0" dirty="0">
                <a:solidFill>
                  <a:sysClr val="windowText" lastClr="000000"/>
                </a:solidFill>
                <a:latin typeface="Trebuchet MS" panose="020B0603020202020204" pitchFamily="34" charset="0"/>
              </a:rPr>
              <a:t>Innovation funding programmes </a:t>
            </a:r>
          </a:p>
          <a:p>
            <a:pPr marL="214313" indent="-214313" defTabSz="685800">
              <a:buFont typeface="Arial" panose="020B0604020202020204" pitchFamily="34" charset="0"/>
              <a:buChar char="•"/>
              <a:defRPr/>
            </a:pPr>
            <a:r>
              <a:rPr lang="en-GB" sz="1400" kern="0" dirty="0">
                <a:solidFill>
                  <a:sysClr val="windowText" lastClr="000000"/>
                </a:solidFill>
                <a:latin typeface="Trebuchet MS" panose="020B0603020202020204" pitchFamily="34" charset="0"/>
              </a:rPr>
              <a:t>Adoption/procurement advice </a:t>
            </a:r>
          </a:p>
          <a:p>
            <a:pPr marL="214313" indent="-214313" defTabSz="685800">
              <a:buFont typeface="Arial" panose="020B0604020202020204" pitchFamily="34" charset="0"/>
              <a:buChar char="•"/>
              <a:defRPr/>
            </a:pPr>
            <a:r>
              <a:rPr lang="en-GB" sz="1400" kern="0" dirty="0">
                <a:solidFill>
                  <a:sysClr val="windowText" lastClr="000000"/>
                </a:solidFill>
                <a:latin typeface="Trebuchet MS" panose="020B0603020202020204" pitchFamily="34" charset="0"/>
              </a:rPr>
              <a:t>NICE Meta tool to understand evidence required</a:t>
            </a:r>
          </a:p>
        </p:txBody>
      </p:sp>
      <p:sp>
        <p:nvSpPr>
          <p:cNvPr id="8" name="Content Placeholder 2">
            <a:extLst>
              <a:ext uri="{FF2B5EF4-FFF2-40B4-BE49-F238E27FC236}">
                <a16:creationId xmlns:a16="http://schemas.microsoft.com/office/drawing/2014/main" id="{DDCDF05B-4BA3-DF4E-8056-853D3709C8BD}"/>
              </a:ext>
            </a:extLst>
          </p:cNvPr>
          <p:cNvSpPr txBox="1">
            <a:spLocks/>
          </p:cNvSpPr>
          <p:nvPr/>
        </p:nvSpPr>
        <p:spPr>
          <a:xfrm>
            <a:off x="2229430" y="4567885"/>
            <a:ext cx="4254676" cy="1313269"/>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1400" b="1" dirty="0">
                <a:solidFill>
                  <a:srgbClr val="A9358C"/>
                </a:solidFill>
                <a:latin typeface="Trebuchet MS" panose="020B0603020202020204" pitchFamily="34" charset="0"/>
              </a:rPr>
              <a:t>ERDF Life Sciences Programme</a:t>
            </a:r>
          </a:p>
          <a:p>
            <a:pPr marL="214313" lvl="1" indent="-214313"/>
            <a:r>
              <a:rPr lang="en-GB" sz="1400" dirty="0">
                <a:latin typeface="Trebuchet MS" panose="020B0603020202020204" pitchFamily="34" charset="0"/>
              </a:rPr>
              <a:t>53 companies have received intensive support </a:t>
            </a:r>
          </a:p>
          <a:p>
            <a:pPr marL="214313" lvl="1" indent="-214313"/>
            <a:r>
              <a:rPr lang="en-GB" sz="1400" dirty="0">
                <a:latin typeface="Trebuchet MS" panose="020B0603020202020204" pitchFamily="34" charset="0"/>
              </a:rPr>
              <a:t>46 companies trained via STEP Into Healthcare</a:t>
            </a:r>
          </a:p>
          <a:p>
            <a:pPr marL="214313" lvl="1" indent="-214313"/>
            <a:r>
              <a:rPr lang="en-GB" sz="1400" dirty="0">
                <a:latin typeface="Trebuchet MS" panose="020B0603020202020204" pitchFamily="34" charset="0"/>
              </a:rPr>
              <a:t>54 companies attended masterclasses </a:t>
            </a:r>
            <a:endParaRPr lang="en-GB" sz="1400" dirty="0"/>
          </a:p>
          <a:p>
            <a:pPr marL="0"/>
            <a:endParaRPr lang="en-GB" sz="1400" b="1" dirty="0">
              <a:solidFill>
                <a:srgbClr val="A9358C"/>
              </a:solidFill>
              <a:latin typeface="Trebuchet MS" panose="020B0603020202020204" pitchFamily="34" charset="0"/>
            </a:endParaRPr>
          </a:p>
        </p:txBody>
      </p:sp>
      <p:pic>
        <p:nvPicPr>
          <p:cNvPr id="9" name="Picture 8">
            <a:extLst>
              <a:ext uri="{FF2B5EF4-FFF2-40B4-BE49-F238E27FC236}">
                <a16:creationId xmlns:a16="http://schemas.microsoft.com/office/drawing/2014/main" id="{0621A970-5D8C-7C46-8957-D0B526BD4D4A}"/>
              </a:ext>
            </a:extLst>
          </p:cNvPr>
          <p:cNvPicPr>
            <a:picLocks noChangeAspect="1"/>
          </p:cNvPicPr>
          <p:nvPr/>
        </p:nvPicPr>
        <p:blipFill>
          <a:blip r:embed="rId2"/>
          <a:stretch>
            <a:fillRect/>
          </a:stretch>
        </p:blipFill>
        <p:spPr>
          <a:xfrm>
            <a:off x="8208916" y="1918238"/>
            <a:ext cx="1212443" cy="973931"/>
          </a:xfrm>
          <a:prstGeom prst="rect">
            <a:avLst/>
          </a:prstGeom>
        </p:spPr>
      </p:pic>
      <p:pic>
        <p:nvPicPr>
          <p:cNvPr id="10" name="Picture 9" descr="NHS Innovation Accerlator">
            <a:extLst>
              <a:ext uri="{FF2B5EF4-FFF2-40B4-BE49-F238E27FC236}">
                <a16:creationId xmlns:a16="http://schemas.microsoft.com/office/drawing/2014/main" id="{B89C8BB3-B072-7140-B62B-F1CA519902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767" y="3259972"/>
            <a:ext cx="2004740" cy="5616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EE1CC27-0FEB-8E4A-A6E8-0FED6FA50463}"/>
              </a:ext>
            </a:extLst>
          </p:cNvPr>
          <p:cNvPicPr>
            <a:picLocks noChangeAspect="1"/>
          </p:cNvPicPr>
          <p:nvPr/>
        </p:nvPicPr>
        <p:blipFill>
          <a:blip r:embed="rId4"/>
          <a:stretch>
            <a:fillRect/>
          </a:stretch>
        </p:blipFill>
        <p:spPr>
          <a:xfrm>
            <a:off x="8414587" y="4816313"/>
            <a:ext cx="1233419" cy="409026"/>
          </a:xfrm>
          <a:prstGeom prst="rect">
            <a:avLst/>
          </a:prstGeom>
        </p:spPr>
      </p:pic>
      <p:pic>
        <p:nvPicPr>
          <p:cNvPr id="12" name="Picture 11">
            <a:extLst>
              <a:ext uri="{FF2B5EF4-FFF2-40B4-BE49-F238E27FC236}">
                <a16:creationId xmlns:a16="http://schemas.microsoft.com/office/drawing/2014/main" id="{B75F2392-8FF9-AD4C-9EE6-21AC19200A78}"/>
              </a:ext>
            </a:extLst>
          </p:cNvPr>
          <p:cNvPicPr>
            <a:picLocks noChangeAspect="1"/>
          </p:cNvPicPr>
          <p:nvPr/>
        </p:nvPicPr>
        <p:blipFill>
          <a:blip r:embed="rId5"/>
          <a:stretch>
            <a:fillRect/>
          </a:stretch>
        </p:blipFill>
        <p:spPr>
          <a:xfrm>
            <a:off x="8329350" y="5133179"/>
            <a:ext cx="1403895" cy="444449"/>
          </a:xfrm>
          <a:prstGeom prst="rect">
            <a:avLst/>
          </a:prstGeom>
        </p:spPr>
      </p:pic>
      <p:pic>
        <p:nvPicPr>
          <p:cNvPr id="13" name="Picture 12">
            <a:extLst>
              <a:ext uri="{FF2B5EF4-FFF2-40B4-BE49-F238E27FC236}">
                <a16:creationId xmlns:a16="http://schemas.microsoft.com/office/drawing/2014/main" id="{DDB35A8D-36A4-1E42-8088-E2E6BA226842}"/>
              </a:ext>
            </a:extLst>
          </p:cNvPr>
          <p:cNvPicPr>
            <a:picLocks noChangeAspect="1"/>
          </p:cNvPicPr>
          <p:nvPr/>
        </p:nvPicPr>
        <p:blipFill>
          <a:blip r:embed="rId6"/>
          <a:stretch>
            <a:fillRect/>
          </a:stretch>
        </p:blipFill>
        <p:spPr>
          <a:xfrm>
            <a:off x="8447763" y="5586567"/>
            <a:ext cx="1369745" cy="269669"/>
          </a:xfrm>
          <a:prstGeom prst="rect">
            <a:avLst/>
          </a:prstGeom>
        </p:spPr>
      </p:pic>
      <p:pic>
        <p:nvPicPr>
          <p:cNvPr id="14" name="Picture 13">
            <a:extLst>
              <a:ext uri="{FF2B5EF4-FFF2-40B4-BE49-F238E27FC236}">
                <a16:creationId xmlns:a16="http://schemas.microsoft.com/office/drawing/2014/main" id="{71FBFA9E-C013-4949-A8F1-B87727C16637}"/>
              </a:ext>
            </a:extLst>
          </p:cNvPr>
          <p:cNvPicPr>
            <a:picLocks noChangeAspect="1"/>
          </p:cNvPicPr>
          <p:nvPr/>
        </p:nvPicPr>
        <p:blipFill>
          <a:blip r:embed="rId7"/>
          <a:stretch>
            <a:fillRect/>
          </a:stretch>
        </p:blipFill>
        <p:spPr>
          <a:xfrm>
            <a:off x="8447763" y="5968587"/>
            <a:ext cx="1147075" cy="279836"/>
          </a:xfrm>
          <a:prstGeom prst="rect">
            <a:avLst/>
          </a:prstGeom>
        </p:spPr>
      </p:pic>
      <p:sp>
        <p:nvSpPr>
          <p:cNvPr id="15" name="TextBox 14">
            <a:extLst>
              <a:ext uri="{FF2B5EF4-FFF2-40B4-BE49-F238E27FC236}">
                <a16:creationId xmlns:a16="http://schemas.microsoft.com/office/drawing/2014/main" id="{E8AC4D3B-EA14-AE4E-A061-ECFD034CA57D}"/>
              </a:ext>
            </a:extLst>
          </p:cNvPr>
          <p:cNvSpPr txBox="1"/>
          <p:nvPr/>
        </p:nvSpPr>
        <p:spPr>
          <a:xfrm>
            <a:off x="7986030" y="4398876"/>
            <a:ext cx="2513804" cy="452084"/>
          </a:xfrm>
          <a:prstGeom prst="rect">
            <a:avLst/>
          </a:prstGeom>
        </p:spPr>
        <p:txBody>
          <a:bodyPr vert="horz" wrap="square" lIns="91440" tIns="45720" rIns="91440" bIns="45720" rtlCol="0" anchor="t">
            <a:noAutofit/>
          </a:bodyPr>
          <a:lstStyle/>
          <a:p>
            <a:pPr defTabSz="457200">
              <a:spcBef>
                <a:spcPct val="0"/>
              </a:spcBef>
            </a:pPr>
            <a:r>
              <a:rPr lang="en-US" sz="1400" dirty="0">
                <a:solidFill>
                  <a:schemeClr val="bg1"/>
                </a:solidFill>
                <a:highlight>
                  <a:srgbClr val="20274F"/>
                </a:highlight>
              </a:rPr>
              <a:t>Regional digital accelerator</a:t>
            </a:r>
          </a:p>
        </p:txBody>
      </p:sp>
    </p:spTree>
    <p:extLst>
      <p:ext uri="{BB962C8B-B14F-4D97-AF65-F5344CB8AC3E}">
        <p14:creationId xmlns:p14="http://schemas.microsoft.com/office/powerpoint/2010/main" val="2286110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CEDDBD-87C6-EF4C-B4B9-2205C9D9548E}"/>
              </a:ext>
            </a:extLst>
          </p:cNvPr>
          <p:cNvSpPr/>
          <p:nvPr/>
        </p:nvSpPr>
        <p:spPr>
          <a:xfrm>
            <a:off x="3686327" y="2543553"/>
            <a:ext cx="1467630" cy="162046"/>
          </a:xfrm>
          <a:prstGeom prst="rect">
            <a:avLst/>
          </a:prstGeom>
          <a:solidFill>
            <a:srgbClr val="5C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B5AA068-C267-5C4B-9685-7257FEB78A0A}"/>
              </a:ext>
            </a:extLst>
          </p:cNvPr>
          <p:cNvSpPr/>
          <p:nvPr/>
        </p:nvSpPr>
        <p:spPr>
          <a:xfrm>
            <a:off x="6523516" y="2543553"/>
            <a:ext cx="1467630" cy="162046"/>
          </a:xfrm>
          <a:prstGeom prst="rect">
            <a:avLst/>
          </a:prstGeom>
          <a:solidFill>
            <a:srgbClr val="B53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30E28A5-EB69-D94C-9FA2-69A0C9746474}"/>
              </a:ext>
            </a:extLst>
          </p:cNvPr>
          <p:cNvSpPr/>
          <p:nvPr/>
        </p:nvSpPr>
        <p:spPr>
          <a:xfrm>
            <a:off x="7644146" y="3869390"/>
            <a:ext cx="2285133" cy="1774845"/>
          </a:xfrm>
          <a:prstGeom prst="rect">
            <a:avLst/>
          </a:prstGeom>
        </p:spPr>
        <p:txBody>
          <a:bodyPr wrap="square">
            <a:spAutoFit/>
          </a:bodyPr>
          <a:lstStyle/>
          <a:p>
            <a:pPr marL="141750" indent="-141750">
              <a:spcAft>
                <a:spcPts val="800"/>
              </a:spcAft>
              <a:buFont typeface="Arial" panose="020B0604020202020204" pitchFamily="34" charset="0"/>
              <a:buChar char="•"/>
            </a:pPr>
            <a:r>
              <a:rPr lang="en-GB" sz="1600" dirty="0">
                <a:latin typeface="Trebuchet MS" panose="020B0703020202090204" pitchFamily="34" charset="0"/>
                <a:ea typeface="Times New Roman" panose="02020603050405020304" pitchFamily="18" charset="0"/>
                <a:cs typeface="Calibri" panose="020F0502020204030204" pitchFamily="34" charset="0"/>
              </a:rPr>
              <a:t>Development of PAF into business case</a:t>
            </a:r>
          </a:p>
          <a:p>
            <a:pPr>
              <a:spcAft>
                <a:spcPts val="800"/>
              </a:spcAft>
            </a:pPr>
            <a:endParaRPr lang="en-GB" sz="1600" dirty="0">
              <a:latin typeface="Trebuchet MS" panose="020B0703020202090204" pitchFamily="34" charset="0"/>
              <a:ea typeface="Times New Roman" panose="02020603050405020304" pitchFamily="18" charset="0"/>
              <a:cs typeface="Calibri" panose="020F0502020204030204" pitchFamily="34" charset="0"/>
            </a:endParaRPr>
          </a:p>
          <a:p>
            <a:pPr marL="141750" indent="-141750">
              <a:spcAft>
                <a:spcPts val="800"/>
              </a:spcAft>
              <a:buFont typeface="Arial" panose="020B0604020202020204" pitchFamily="34" charset="0"/>
              <a:buChar char="•"/>
            </a:pPr>
            <a:r>
              <a:rPr lang="en-GB" sz="1600" dirty="0">
                <a:latin typeface="Trebuchet MS" panose="020B0703020202090204" pitchFamily="34" charset="0"/>
                <a:ea typeface="Calibri" panose="020F0502020204030204" pitchFamily="34" charset="0"/>
                <a:cs typeface="Calibri" panose="020F0502020204030204" pitchFamily="34" charset="0"/>
              </a:rPr>
              <a:t>Business case approved  - project initiation </a:t>
            </a:r>
            <a:endParaRPr lang="en-GB" sz="1600" dirty="0">
              <a:latin typeface="Trebuchet MS" panose="020B0703020202090204" pitchFamily="34" charset="0"/>
              <a:ea typeface="Calibri" panose="020F0502020204030204" pitchFamily="34" charset="0"/>
              <a:cs typeface="Times New Roman" panose="02020603050405020304" pitchFamily="18" charset="0"/>
            </a:endParaRPr>
          </a:p>
        </p:txBody>
      </p:sp>
      <p:sp>
        <p:nvSpPr>
          <p:cNvPr id="5" name="Oval 4">
            <a:extLst>
              <a:ext uri="{FF2B5EF4-FFF2-40B4-BE49-F238E27FC236}">
                <a16:creationId xmlns:a16="http://schemas.microsoft.com/office/drawing/2014/main" id="{17602DE4-0A76-994B-B73D-85DD3001E95D}"/>
              </a:ext>
            </a:extLst>
          </p:cNvPr>
          <p:cNvSpPr/>
          <p:nvPr/>
        </p:nvSpPr>
        <p:spPr>
          <a:xfrm>
            <a:off x="2257068" y="1909990"/>
            <a:ext cx="1516283" cy="1516283"/>
          </a:xfrm>
          <a:prstGeom prst="ellipse">
            <a:avLst/>
          </a:prstGeom>
          <a:solidFill>
            <a:srgbClr val="5C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070CC8D6-C20A-2B46-A6DF-DC3EE71E352A}"/>
              </a:ext>
            </a:extLst>
          </p:cNvPr>
          <p:cNvSpPr/>
          <p:nvPr/>
        </p:nvSpPr>
        <p:spPr>
          <a:xfrm>
            <a:off x="7913230" y="1909989"/>
            <a:ext cx="1516283" cy="1516283"/>
          </a:xfrm>
          <a:prstGeom prst="ellipse">
            <a:avLst/>
          </a:prstGeom>
          <a:solidFill>
            <a:srgbClr val="272A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5A9A6DFD-0B35-EC42-8D06-258604D65E5E}"/>
              </a:ext>
            </a:extLst>
          </p:cNvPr>
          <p:cNvSpPr/>
          <p:nvPr/>
        </p:nvSpPr>
        <p:spPr>
          <a:xfrm>
            <a:off x="5085149" y="1909990"/>
            <a:ext cx="1516283" cy="1516283"/>
          </a:xfrm>
          <a:prstGeom prst="ellipse">
            <a:avLst/>
          </a:prstGeom>
          <a:solidFill>
            <a:srgbClr val="B53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5DAD5DC7-E785-7A45-97F1-AD7C9F0013D7}"/>
              </a:ext>
            </a:extLst>
          </p:cNvPr>
          <p:cNvSpPr/>
          <p:nvPr/>
        </p:nvSpPr>
        <p:spPr>
          <a:xfrm>
            <a:off x="2412900" y="2065821"/>
            <a:ext cx="1204618" cy="12046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17DCC69E-3BBA-2A49-8FB0-A5D2908A9EBD}"/>
              </a:ext>
            </a:extLst>
          </p:cNvPr>
          <p:cNvSpPr/>
          <p:nvPr/>
        </p:nvSpPr>
        <p:spPr>
          <a:xfrm>
            <a:off x="5240981" y="2065821"/>
            <a:ext cx="1204618" cy="12046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9D5B4F15-810A-0447-99CA-17EAE38DAD2C}"/>
              </a:ext>
            </a:extLst>
          </p:cNvPr>
          <p:cNvSpPr/>
          <p:nvPr/>
        </p:nvSpPr>
        <p:spPr>
          <a:xfrm>
            <a:off x="8069062" y="2065821"/>
            <a:ext cx="1204618" cy="12046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E1B44FE-46CB-274A-B3F4-40E3EF07BFE8}"/>
              </a:ext>
            </a:extLst>
          </p:cNvPr>
          <p:cNvSpPr txBox="1"/>
          <p:nvPr/>
        </p:nvSpPr>
        <p:spPr>
          <a:xfrm>
            <a:off x="2499923" y="2257695"/>
            <a:ext cx="1030572" cy="677108"/>
          </a:xfrm>
          <a:prstGeom prst="rect">
            <a:avLst/>
          </a:prstGeom>
          <a:noFill/>
        </p:spPr>
        <p:txBody>
          <a:bodyPr wrap="square" rtlCol="0">
            <a:spAutoFit/>
          </a:bodyPr>
          <a:lstStyle/>
          <a:p>
            <a:pPr algn="ctr"/>
            <a:r>
              <a:rPr lang="en-US" sz="2400" dirty="0"/>
              <a:t>PAF </a:t>
            </a:r>
            <a:r>
              <a:rPr lang="en-US" sz="1400" dirty="0"/>
              <a:t>submission</a:t>
            </a:r>
            <a:endParaRPr lang="en-US" sz="2400" dirty="0"/>
          </a:p>
        </p:txBody>
      </p:sp>
      <p:sp>
        <p:nvSpPr>
          <p:cNvPr id="13" name="TextBox 12">
            <a:extLst>
              <a:ext uri="{FF2B5EF4-FFF2-40B4-BE49-F238E27FC236}">
                <a16:creationId xmlns:a16="http://schemas.microsoft.com/office/drawing/2014/main" id="{C2232130-780D-924B-9ACD-F9B7C1F47E1C}"/>
              </a:ext>
            </a:extLst>
          </p:cNvPr>
          <p:cNvSpPr txBox="1"/>
          <p:nvPr/>
        </p:nvSpPr>
        <p:spPr>
          <a:xfrm>
            <a:off x="8156085" y="2257695"/>
            <a:ext cx="1030572" cy="677108"/>
          </a:xfrm>
          <a:prstGeom prst="rect">
            <a:avLst/>
          </a:prstGeom>
          <a:noFill/>
        </p:spPr>
        <p:txBody>
          <a:bodyPr wrap="square" rtlCol="0">
            <a:spAutoFit/>
          </a:bodyPr>
          <a:lstStyle/>
          <a:p>
            <a:pPr algn="ctr"/>
            <a:r>
              <a:rPr lang="en-US" sz="2400" dirty="0"/>
              <a:t>IPMC </a:t>
            </a:r>
            <a:r>
              <a:rPr lang="en-US" sz="1400" dirty="0"/>
              <a:t>Decision</a:t>
            </a:r>
            <a:endParaRPr lang="en-US" sz="2400" dirty="0"/>
          </a:p>
        </p:txBody>
      </p:sp>
      <p:sp>
        <p:nvSpPr>
          <p:cNvPr id="16" name="Oval 15">
            <a:extLst>
              <a:ext uri="{FF2B5EF4-FFF2-40B4-BE49-F238E27FC236}">
                <a16:creationId xmlns:a16="http://schemas.microsoft.com/office/drawing/2014/main" id="{DE9DB8ED-5BFA-124E-877F-C825D0EFA901}"/>
              </a:ext>
            </a:extLst>
          </p:cNvPr>
          <p:cNvSpPr/>
          <p:nvPr/>
        </p:nvSpPr>
        <p:spPr>
          <a:xfrm>
            <a:off x="4157138" y="2352464"/>
            <a:ext cx="544224" cy="544224"/>
          </a:xfrm>
          <a:prstGeom prst="ellipse">
            <a:avLst/>
          </a:prstGeom>
          <a:solidFill>
            <a:srgbClr val="5C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D6FA477A-C5A6-BF49-9CC5-82273405C1E1}"/>
              </a:ext>
            </a:extLst>
          </p:cNvPr>
          <p:cNvSpPr/>
          <p:nvPr/>
        </p:nvSpPr>
        <p:spPr>
          <a:xfrm rot="5400000">
            <a:off x="4332742" y="2508829"/>
            <a:ext cx="242856" cy="2314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E48F0054-A1DA-5E40-A83E-9A264C4BC237}"/>
              </a:ext>
            </a:extLst>
          </p:cNvPr>
          <p:cNvSpPr/>
          <p:nvPr/>
        </p:nvSpPr>
        <p:spPr>
          <a:xfrm>
            <a:off x="6989829" y="2352464"/>
            <a:ext cx="544224" cy="544224"/>
          </a:xfrm>
          <a:prstGeom prst="ellipse">
            <a:avLst/>
          </a:prstGeom>
          <a:solidFill>
            <a:srgbClr val="B53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878C9007-B03D-B441-B38A-77304BA08353}"/>
              </a:ext>
            </a:extLst>
          </p:cNvPr>
          <p:cNvSpPr/>
          <p:nvPr/>
        </p:nvSpPr>
        <p:spPr>
          <a:xfrm rot="5400000">
            <a:off x="7165433" y="2508829"/>
            <a:ext cx="242856" cy="2314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a:extLst>
              <a:ext uri="{FF2B5EF4-FFF2-40B4-BE49-F238E27FC236}">
                <a16:creationId xmlns:a16="http://schemas.microsoft.com/office/drawing/2014/main" id="{32C87C71-36C0-C54D-93FA-A1A826360FA2}"/>
              </a:ext>
            </a:extLst>
          </p:cNvPr>
          <p:cNvSpPr/>
          <p:nvPr/>
        </p:nvSpPr>
        <p:spPr>
          <a:xfrm>
            <a:off x="7534053" y="3676992"/>
            <a:ext cx="2505321" cy="2569580"/>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a:extLst>
              <a:ext uri="{FF2B5EF4-FFF2-40B4-BE49-F238E27FC236}">
                <a16:creationId xmlns:a16="http://schemas.microsoft.com/office/drawing/2014/main" id="{2DD41B2D-CFED-0943-B439-DE086BE02284}"/>
              </a:ext>
            </a:extLst>
          </p:cNvPr>
          <p:cNvSpPr/>
          <p:nvPr/>
        </p:nvSpPr>
        <p:spPr>
          <a:xfrm>
            <a:off x="4701362" y="3676992"/>
            <a:ext cx="2505321" cy="2569580"/>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760BC8C0-D226-F349-9E34-C26FBA7CBD46}"/>
              </a:ext>
            </a:extLst>
          </p:cNvPr>
          <p:cNvSpPr/>
          <p:nvPr/>
        </p:nvSpPr>
        <p:spPr>
          <a:xfrm>
            <a:off x="1868671" y="3676992"/>
            <a:ext cx="2505321" cy="2569580"/>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381BCE5-3C29-544E-BAC5-EBC837664D59}"/>
              </a:ext>
            </a:extLst>
          </p:cNvPr>
          <p:cNvSpPr/>
          <p:nvPr/>
        </p:nvSpPr>
        <p:spPr>
          <a:xfrm>
            <a:off x="1978764" y="3869390"/>
            <a:ext cx="2285133" cy="1774845"/>
          </a:xfrm>
          <a:prstGeom prst="rect">
            <a:avLst/>
          </a:prstGeom>
        </p:spPr>
        <p:txBody>
          <a:bodyPr wrap="square">
            <a:spAutoFit/>
          </a:bodyPr>
          <a:lstStyle/>
          <a:p>
            <a:pPr marL="141750" indent="-141750">
              <a:spcAft>
                <a:spcPts val="800"/>
              </a:spcAft>
              <a:buFont typeface="Arial" panose="020B0604020202020204" pitchFamily="34" charset="0"/>
              <a:buChar char="•"/>
            </a:pPr>
            <a:r>
              <a:rPr lang="en-GB" sz="1600" dirty="0">
                <a:latin typeface="Trebuchet MS" panose="020B0703020202090204" pitchFamily="34" charset="0"/>
                <a:ea typeface="Times New Roman" panose="02020603050405020304" pitchFamily="18" charset="0"/>
                <a:cs typeface="Calibri" panose="020F0502020204030204" pitchFamily="34" charset="0"/>
              </a:rPr>
              <a:t>Screening &amp; triage</a:t>
            </a:r>
          </a:p>
          <a:p>
            <a:pPr marL="141750" indent="-141750">
              <a:spcAft>
                <a:spcPts val="800"/>
              </a:spcAft>
              <a:buFont typeface="Arial" panose="020B0604020202020204" pitchFamily="34" charset="0"/>
              <a:buChar char="•"/>
            </a:pPr>
            <a:endParaRPr lang="en-GB" sz="1600" dirty="0">
              <a:latin typeface="Trebuchet MS" panose="020B0703020202090204" pitchFamily="34" charset="0"/>
              <a:ea typeface="Times New Roman" panose="02020603050405020304" pitchFamily="18" charset="0"/>
              <a:cs typeface="Calibri" panose="020F0502020204030204" pitchFamily="34" charset="0"/>
            </a:endParaRPr>
          </a:p>
          <a:p>
            <a:pPr marL="141750" indent="-141750">
              <a:spcAft>
                <a:spcPts val="800"/>
              </a:spcAft>
              <a:buFont typeface="Arial" panose="020B0604020202020204" pitchFamily="34" charset="0"/>
              <a:buChar char="•"/>
            </a:pPr>
            <a:r>
              <a:rPr lang="en-GB" sz="1600" dirty="0">
                <a:latin typeface="Trebuchet MS" panose="020B0703020202090204" pitchFamily="34" charset="0"/>
                <a:ea typeface="Times New Roman" panose="02020603050405020304" pitchFamily="18" charset="0"/>
                <a:cs typeface="Calibri" panose="020F0502020204030204" pitchFamily="34" charset="0"/>
              </a:rPr>
              <a:t>Capture of basis information entered into innovation database</a:t>
            </a:r>
          </a:p>
        </p:txBody>
      </p:sp>
      <p:sp>
        <p:nvSpPr>
          <p:cNvPr id="25" name="Rectangle 24">
            <a:extLst>
              <a:ext uri="{FF2B5EF4-FFF2-40B4-BE49-F238E27FC236}">
                <a16:creationId xmlns:a16="http://schemas.microsoft.com/office/drawing/2014/main" id="{C655E647-FD2A-AF41-89D5-7CD9697EBEC7}"/>
              </a:ext>
            </a:extLst>
          </p:cNvPr>
          <p:cNvSpPr/>
          <p:nvPr/>
        </p:nvSpPr>
        <p:spPr>
          <a:xfrm>
            <a:off x="4811455" y="3869390"/>
            <a:ext cx="2285133" cy="1282402"/>
          </a:xfrm>
          <a:prstGeom prst="rect">
            <a:avLst/>
          </a:prstGeom>
        </p:spPr>
        <p:txBody>
          <a:bodyPr wrap="square">
            <a:spAutoFit/>
          </a:bodyPr>
          <a:lstStyle/>
          <a:p>
            <a:pPr marL="141750" indent="-141750">
              <a:spcAft>
                <a:spcPts val="800"/>
              </a:spcAft>
              <a:buFont typeface="Arial" panose="020B0604020202020204" pitchFamily="34" charset="0"/>
              <a:buChar char="•"/>
            </a:pPr>
            <a:r>
              <a:rPr lang="en-GB" sz="1600" dirty="0">
                <a:latin typeface="Trebuchet MS" panose="020B0703020202090204" pitchFamily="34" charset="0"/>
                <a:ea typeface="Times New Roman" panose="02020603050405020304" pitchFamily="18" charset="0"/>
                <a:cs typeface="Calibri" panose="020F0502020204030204" pitchFamily="34" charset="0"/>
              </a:rPr>
              <a:t>Qualification &amp; Validation</a:t>
            </a:r>
          </a:p>
          <a:p>
            <a:pPr marL="490950" lvl="1" indent="-141750">
              <a:spcAft>
                <a:spcPts val="800"/>
              </a:spcAft>
              <a:buFont typeface="Arial" panose="020B0604020202020204" pitchFamily="34" charset="0"/>
              <a:buChar char="•"/>
            </a:pPr>
            <a:r>
              <a:rPr lang="en-GB" sz="1600" dirty="0">
                <a:latin typeface="Trebuchet MS" panose="020B0703020202090204" pitchFamily="34" charset="0"/>
                <a:ea typeface="Times New Roman" panose="02020603050405020304" pitchFamily="18" charset="0"/>
                <a:cs typeface="Calibri" panose="020F0502020204030204" pitchFamily="34" charset="0"/>
              </a:rPr>
              <a:t>PAF development</a:t>
            </a:r>
          </a:p>
          <a:p>
            <a:pPr marL="490950" lvl="1" indent="-141750">
              <a:spcAft>
                <a:spcPts val="800"/>
              </a:spcAft>
              <a:buFont typeface="Arial" panose="020B0604020202020204" pitchFamily="34" charset="0"/>
              <a:buChar char="•"/>
            </a:pPr>
            <a:r>
              <a:rPr lang="en-GB" sz="1600" dirty="0">
                <a:latin typeface="Trebuchet MS" panose="020B0703020202090204" pitchFamily="34" charset="0"/>
                <a:ea typeface="Times New Roman" panose="02020603050405020304" pitchFamily="18" charset="0"/>
                <a:cs typeface="Calibri" panose="020F0502020204030204" pitchFamily="34" charset="0"/>
              </a:rPr>
              <a:t>Business Case </a:t>
            </a:r>
          </a:p>
        </p:txBody>
      </p:sp>
      <p:sp>
        <p:nvSpPr>
          <p:cNvPr id="26" name="TextBox 25">
            <a:extLst>
              <a:ext uri="{FF2B5EF4-FFF2-40B4-BE49-F238E27FC236}">
                <a16:creationId xmlns:a16="http://schemas.microsoft.com/office/drawing/2014/main" id="{8B13F554-256B-8044-8E69-CFB139535801}"/>
              </a:ext>
            </a:extLst>
          </p:cNvPr>
          <p:cNvSpPr txBox="1"/>
          <p:nvPr/>
        </p:nvSpPr>
        <p:spPr>
          <a:xfrm>
            <a:off x="5328004" y="2257695"/>
            <a:ext cx="1030572" cy="677108"/>
          </a:xfrm>
          <a:prstGeom prst="rect">
            <a:avLst/>
          </a:prstGeom>
          <a:noFill/>
        </p:spPr>
        <p:txBody>
          <a:bodyPr wrap="square" rtlCol="0">
            <a:spAutoFit/>
          </a:bodyPr>
          <a:lstStyle/>
          <a:p>
            <a:pPr algn="ctr"/>
            <a:r>
              <a:rPr lang="en-US" sz="2400" dirty="0"/>
              <a:t>PMO </a:t>
            </a:r>
            <a:r>
              <a:rPr lang="en-US" sz="1400" dirty="0"/>
              <a:t>Review</a:t>
            </a:r>
            <a:endParaRPr lang="en-US" sz="2400" dirty="0"/>
          </a:p>
        </p:txBody>
      </p:sp>
      <p:sp>
        <p:nvSpPr>
          <p:cNvPr id="27" name="Title 1">
            <a:extLst>
              <a:ext uri="{FF2B5EF4-FFF2-40B4-BE49-F238E27FC236}">
                <a16:creationId xmlns:a16="http://schemas.microsoft.com/office/drawing/2014/main" id="{713D1CBE-AF37-9E4C-85BF-9ACCE85E08A2}"/>
              </a:ext>
            </a:extLst>
          </p:cNvPr>
          <p:cNvSpPr txBox="1">
            <a:spLocks/>
          </p:cNvSpPr>
          <p:nvPr/>
        </p:nvSpPr>
        <p:spPr>
          <a:xfrm>
            <a:off x="1146521" y="235323"/>
            <a:ext cx="10324070" cy="639763"/>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delle Condensed SemiBold" panose="02000503000000020004" pitchFamily="2" charset="77"/>
                <a:ea typeface="+mj-ea"/>
                <a:cs typeface="+mj-cs"/>
              </a:defRPr>
            </a:lvl1pPr>
          </a:lstStyle>
          <a:p>
            <a:r>
              <a:rPr lang="en-US" sz="3000" b="0" dirty="0">
                <a:latin typeface="Trebuchet MS" panose="020B0703020202090204" pitchFamily="34" charset="0"/>
              </a:rPr>
              <a:t>A systematic approach to translation &amp; adoption</a:t>
            </a:r>
          </a:p>
        </p:txBody>
      </p:sp>
      <p:sp>
        <p:nvSpPr>
          <p:cNvPr id="28" name="Text Placeholder 2">
            <a:extLst>
              <a:ext uri="{FF2B5EF4-FFF2-40B4-BE49-F238E27FC236}">
                <a16:creationId xmlns:a16="http://schemas.microsoft.com/office/drawing/2014/main" id="{75723F1F-DC23-024F-A651-BD9DB283323D}"/>
              </a:ext>
            </a:extLst>
          </p:cNvPr>
          <p:cNvSpPr txBox="1">
            <a:spLocks/>
          </p:cNvSpPr>
          <p:nvPr/>
        </p:nvSpPr>
        <p:spPr>
          <a:xfrm>
            <a:off x="1154776" y="764143"/>
            <a:ext cx="10539919" cy="84023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genda-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genda-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genda-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genda-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genda-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Trebuchet MS" panose="020B0703020202090204" pitchFamily="34" charset="0"/>
              </a:rPr>
              <a:t>Adoption and spread will be delivered through the Joint Commissioning and Provider Federation Boards, with HInM providing stakeholder engagement, project management, economics and evaluation support</a:t>
            </a:r>
          </a:p>
        </p:txBody>
      </p:sp>
    </p:spTree>
    <p:extLst>
      <p:ext uri="{BB962C8B-B14F-4D97-AF65-F5344CB8AC3E}">
        <p14:creationId xmlns:p14="http://schemas.microsoft.com/office/powerpoint/2010/main" val="36012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CC7EEC-F7C2-5245-8D7F-7FF1453654B0}"/>
              </a:ext>
            </a:extLst>
          </p:cNvPr>
          <p:cNvSpPr/>
          <p:nvPr/>
        </p:nvSpPr>
        <p:spPr>
          <a:xfrm>
            <a:off x="1017266" y="2851902"/>
            <a:ext cx="4659634" cy="3162818"/>
          </a:xfrm>
          <a:prstGeom prst="rect">
            <a:avLst/>
          </a:prstGeom>
          <a:solidFill>
            <a:schemeClr val="bg1">
              <a:lumMod val="75000"/>
            </a:schemeClr>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1DBDA78-16B2-8E43-9BFB-2A54822B9682}"/>
              </a:ext>
            </a:extLst>
          </p:cNvPr>
          <p:cNvSpPr/>
          <p:nvPr/>
        </p:nvSpPr>
        <p:spPr>
          <a:xfrm>
            <a:off x="1017266" y="2426633"/>
            <a:ext cx="4659634" cy="3707288"/>
          </a:xfrm>
          <a:prstGeom prst="rect">
            <a:avLst/>
          </a:prstGeom>
          <a:solidFill>
            <a:srgbClr val="5D5F5F"/>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78707AF-2A3C-DC47-8E7C-335C3893052B}"/>
              </a:ext>
            </a:extLst>
          </p:cNvPr>
          <p:cNvSpPr/>
          <p:nvPr/>
        </p:nvSpPr>
        <p:spPr>
          <a:xfrm>
            <a:off x="6732266" y="2426631"/>
            <a:ext cx="4659634" cy="3707289"/>
          </a:xfrm>
          <a:prstGeom prst="rect">
            <a:avLst/>
          </a:prstGeom>
          <a:solidFill>
            <a:srgbClr val="5D5F5F"/>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8063E6BE-6766-794B-B6E8-C540080C6176}"/>
              </a:ext>
            </a:extLst>
          </p:cNvPr>
          <p:cNvSpPr>
            <a:spLocks noGrp="1"/>
          </p:cNvSpPr>
          <p:nvPr>
            <p:ph type="body" sz="quarter" idx="10"/>
          </p:nvPr>
        </p:nvSpPr>
        <p:spPr/>
        <p:txBody>
          <a:bodyPr>
            <a:noAutofit/>
          </a:bodyPr>
          <a:lstStyle/>
          <a:p>
            <a:r>
              <a:rPr lang="en-GB" sz="3000" b="0" dirty="0">
                <a:solidFill>
                  <a:schemeClr val="tx1"/>
                </a:solidFill>
              </a:rPr>
              <a:t>Working in partnership to overcome the barriers + learnings</a:t>
            </a:r>
            <a:endParaRPr lang="en-US" sz="3000" b="0" dirty="0">
              <a:solidFill>
                <a:schemeClr val="tx1"/>
              </a:solidFill>
            </a:endParaRPr>
          </a:p>
        </p:txBody>
      </p:sp>
      <p:sp>
        <p:nvSpPr>
          <p:cNvPr id="3" name="Text Placeholder 2">
            <a:extLst>
              <a:ext uri="{FF2B5EF4-FFF2-40B4-BE49-F238E27FC236}">
                <a16:creationId xmlns:a16="http://schemas.microsoft.com/office/drawing/2014/main" id="{90BC4DEB-0845-2B46-936D-507E6F609CC4}"/>
              </a:ext>
            </a:extLst>
          </p:cNvPr>
          <p:cNvSpPr>
            <a:spLocks noGrp="1"/>
          </p:cNvSpPr>
          <p:nvPr>
            <p:ph type="body" sz="quarter" idx="11"/>
          </p:nvPr>
        </p:nvSpPr>
        <p:spPr/>
        <p:txBody>
          <a:bodyPr>
            <a:normAutofit/>
          </a:bodyPr>
          <a:lstStyle/>
          <a:p>
            <a:r>
              <a:rPr lang="en-US" dirty="0"/>
              <a:t>Common themes that consistently continually arise from workshops include; Digital, Real world evidence, New commissioning models and reducing variation</a:t>
            </a:r>
          </a:p>
        </p:txBody>
      </p:sp>
      <p:sp>
        <p:nvSpPr>
          <p:cNvPr id="5" name="Rectangle 4">
            <a:extLst>
              <a:ext uri="{FF2B5EF4-FFF2-40B4-BE49-F238E27FC236}">
                <a16:creationId xmlns:a16="http://schemas.microsoft.com/office/drawing/2014/main" id="{4CC43694-0006-9345-AC81-3CC269762EB4}"/>
              </a:ext>
            </a:extLst>
          </p:cNvPr>
          <p:cNvSpPr/>
          <p:nvPr/>
        </p:nvSpPr>
        <p:spPr>
          <a:xfrm>
            <a:off x="1017266" y="1741768"/>
            <a:ext cx="4659634" cy="684864"/>
          </a:xfrm>
          <a:prstGeom prst="rect">
            <a:avLst/>
          </a:prstGeom>
          <a:solidFill>
            <a:srgbClr val="77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5D5F5F"/>
                </a:solidFill>
                <a:latin typeface="Calisto MT" panose="02040603050505030304" pitchFamily="18" charset="77"/>
              </a:rPr>
              <a:t>Barriers</a:t>
            </a:r>
          </a:p>
        </p:txBody>
      </p:sp>
      <p:sp>
        <p:nvSpPr>
          <p:cNvPr id="7" name="Rectangle 6">
            <a:extLst>
              <a:ext uri="{FF2B5EF4-FFF2-40B4-BE49-F238E27FC236}">
                <a16:creationId xmlns:a16="http://schemas.microsoft.com/office/drawing/2014/main" id="{E57EC8EB-9AB3-794C-B782-055A61688D96}"/>
              </a:ext>
            </a:extLst>
          </p:cNvPr>
          <p:cNvSpPr/>
          <p:nvPr/>
        </p:nvSpPr>
        <p:spPr>
          <a:xfrm>
            <a:off x="1017266" y="3040766"/>
            <a:ext cx="4659634" cy="3200876"/>
          </a:xfrm>
          <a:prstGeom prst="rect">
            <a:avLst/>
          </a:prstGeom>
        </p:spPr>
        <p:txBody>
          <a:bodyPr wrap="square">
            <a:spAutoFit/>
          </a:bodyPr>
          <a:lstStyle/>
          <a:p>
            <a:pPr marL="234900" indent="-234900">
              <a:spcAft>
                <a:spcPts val="600"/>
              </a:spcAft>
              <a:buFont typeface="Symbol" pitchFamily="2" charset="2"/>
              <a:buChar char=""/>
            </a:pPr>
            <a:r>
              <a:rPr lang="en-GB" dirty="0">
                <a:solidFill>
                  <a:schemeClr val="bg1"/>
                </a:solidFill>
              </a:rPr>
              <a:t>Healthcare provider capacity and culture </a:t>
            </a:r>
          </a:p>
          <a:p>
            <a:pPr marL="234900" indent="-234900">
              <a:spcAft>
                <a:spcPts val="600"/>
              </a:spcAft>
              <a:buFont typeface="Symbol" pitchFamily="2" charset="2"/>
              <a:buChar char=""/>
            </a:pPr>
            <a:r>
              <a:rPr lang="en-GB" dirty="0">
                <a:solidFill>
                  <a:schemeClr val="bg1"/>
                </a:solidFill>
              </a:rPr>
              <a:t>Culture-differences across sectors </a:t>
            </a:r>
          </a:p>
          <a:p>
            <a:pPr marL="234900" indent="-234900">
              <a:spcAft>
                <a:spcPts val="600"/>
              </a:spcAft>
              <a:buFont typeface="Symbol" pitchFamily="2" charset="2"/>
              <a:buChar char=""/>
            </a:pPr>
            <a:r>
              <a:rPr lang="en-GB" dirty="0">
                <a:solidFill>
                  <a:schemeClr val="bg1"/>
                </a:solidFill>
              </a:rPr>
              <a:t>Lack of shared understanding and difference of culture between industry and NHS</a:t>
            </a:r>
          </a:p>
          <a:p>
            <a:pPr marL="234900" indent="-234900">
              <a:spcAft>
                <a:spcPts val="600"/>
              </a:spcAft>
              <a:buFont typeface="Symbol" pitchFamily="2" charset="2"/>
              <a:buChar char=""/>
            </a:pPr>
            <a:r>
              <a:rPr lang="en-GB" dirty="0">
                <a:solidFill>
                  <a:schemeClr val="bg1"/>
                </a:solidFill>
              </a:rPr>
              <a:t>Infrastructure is fragmented and limits adoption and uptake of evidence</a:t>
            </a:r>
          </a:p>
          <a:p>
            <a:pPr marL="234900" indent="-234900">
              <a:spcAft>
                <a:spcPts val="600"/>
              </a:spcAft>
              <a:buFont typeface="Symbol" pitchFamily="2" charset="2"/>
              <a:buChar char=""/>
            </a:pPr>
            <a:r>
              <a:rPr lang="en-GB" dirty="0">
                <a:solidFill>
                  <a:schemeClr val="bg1"/>
                </a:solidFill>
              </a:rPr>
              <a:t>Varying and sometimes conflicting priorities and practices </a:t>
            </a:r>
          </a:p>
          <a:p>
            <a:pPr marL="234900" indent="-234900">
              <a:spcAft>
                <a:spcPts val="600"/>
              </a:spcAft>
              <a:buFont typeface="Symbol" pitchFamily="2" charset="2"/>
              <a:buChar char=""/>
            </a:pPr>
            <a:endParaRPr lang="en-GB" sz="1400" dirty="0">
              <a:latin typeface="Trebuchet MS" panose="020B0703020202090204" pitchFamily="34" charset="0"/>
              <a:cs typeface="Arial" panose="020B0604020202020204" pitchFamily="34" charset="0"/>
            </a:endParaRPr>
          </a:p>
          <a:p>
            <a:pPr marL="234900" indent="-234900">
              <a:spcAft>
                <a:spcPts val="600"/>
              </a:spcAft>
              <a:buFont typeface="Symbol" pitchFamily="2" charset="2"/>
              <a:buChar char=""/>
            </a:pPr>
            <a:endParaRPr lang="en-GB" sz="1400" dirty="0">
              <a:latin typeface="Trebuchet MS" panose="020B070302020209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1546123-31AF-0444-B166-3B06E9B28819}"/>
              </a:ext>
            </a:extLst>
          </p:cNvPr>
          <p:cNvSpPr/>
          <p:nvPr/>
        </p:nvSpPr>
        <p:spPr>
          <a:xfrm>
            <a:off x="6732266" y="3040766"/>
            <a:ext cx="4672334" cy="3093154"/>
          </a:xfrm>
          <a:prstGeom prst="rect">
            <a:avLst/>
          </a:prstGeom>
        </p:spPr>
        <p:txBody>
          <a:bodyPr wrap="square">
            <a:spAutoFit/>
          </a:bodyPr>
          <a:lstStyle/>
          <a:p>
            <a:pPr marL="234900" indent="-234900">
              <a:spcAft>
                <a:spcPts val="600"/>
              </a:spcAft>
              <a:buFont typeface="Symbol" pitchFamily="2" charset="2"/>
              <a:buChar char=""/>
            </a:pPr>
            <a:r>
              <a:rPr lang="en-GB" dirty="0">
                <a:solidFill>
                  <a:schemeClr val="bg1"/>
                </a:solidFill>
              </a:rPr>
              <a:t>Identify industry solutions to problems (not individual companies) – explore ways to work together between companies </a:t>
            </a:r>
          </a:p>
          <a:p>
            <a:pPr marL="234900" indent="-234900">
              <a:spcAft>
                <a:spcPts val="600"/>
              </a:spcAft>
              <a:buFont typeface="Symbol" pitchFamily="2" charset="2"/>
              <a:buChar char=""/>
            </a:pPr>
            <a:r>
              <a:rPr lang="en-GB" dirty="0">
                <a:solidFill>
                  <a:schemeClr val="bg1"/>
                </a:solidFill>
              </a:rPr>
              <a:t>Develop a shared understanding of language, used consistently by all </a:t>
            </a:r>
            <a:endParaRPr lang="en-GB" sz="1400" dirty="0">
              <a:solidFill>
                <a:schemeClr val="bg1"/>
              </a:solidFill>
            </a:endParaRPr>
          </a:p>
          <a:p>
            <a:pPr marL="234900" indent="-234900">
              <a:spcAft>
                <a:spcPts val="600"/>
              </a:spcAft>
              <a:buFont typeface="Symbol" pitchFamily="2" charset="2"/>
              <a:buChar char=""/>
            </a:pPr>
            <a:r>
              <a:rPr lang="en-GB" dirty="0">
                <a:solidFill>
                  <a:schemeClr val="bg1"/>
                </a:solidFill>
              </a:rPr>
              <a:t>Improving understanding between industry and health and social care – dispel myths </a:t>
            </a:r>
          </a:p>
          <a:p>
            <a:pPr marL="234900" indent="-234900">
              <a:spcAft>
                <a:spcPts val="600"/>
              </a:spcAft>
              <a:buFont typeface="Symbol" pitchFamily="2" charset="2"/>
              <a:buChar char=""/>
            </a:pPr>
            <a:r>
              <a:rPr lang="en-GB" dirty="0">
                <a:solidFill>
                  <a:schemeClr val="bg1"/>
                </a:solidFill>
              </a:rPr>
              <a:t>Promote a guide to navigating the various decision making meetings, including relevant forms </a:t>
            </a:r>
          </a:p>
        </p:txBody>
      </p:sp>
      <p:sp>
        <p:nvSpPr>
          <p:cNvPr id="9" name="Rectangle 8">
            <a:extLst>
              <a:ext uri="{FF2B5EF4-FFF2-40B4-BE49-F238E27FC236}">
                <a16:creationId xmlns:a16="http://schemas.microsoft.com/office/drawing/2014/main" id="{C5E5E492-A2BB-B940-A468-65450D803F04}"/>
              </a:ext>
            </a:extLst>
          </p:cNvPr>
          <p:cNvSpPr/>
          <p:nvPr/>
        </p:nvSpPr>
        <p:spPr>
          <a:xfrm>
            <a:off x="6732266" y="1741768"/>
            <a:ext cx="4659634" cy="684863"/>
          </a:xfrm>
          <a:prstGeom prst="rect">
            <a:avLst/>
          </a:prstGeom>
          <a:solidFill>
            <a:srgbClr val="77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5D5F5F"/>
                </a:solidFill>
                <a:latin typeface="Calisto MT" panose="02040603050505030304" pitchFamily="18" charset="77"/>
              </a:rPr>
              <a:t>Learnings</a:t>
            </a:r>
          </a:p>
        </p:txBody>
      </p:sp>
      <p:sp>
        <p:nvSpPr>
          <p:cNvPr id="14" name="Triangle 13">
            <a:extLst>
              <a:ext uri="{FF2B5EF4-FFF2-40B4-BE49-F238E27FC236}">
                <a16:creationId xmlns:a16="http://schemas.microsoft.com/office/drawing/2014/main" id="{FDF2B2A4-448E-EA43-951E-879E81820005}"/>
              </a:ext>
            </a:extLst>
          </p:cNvPr>
          <p:cNvSpPr/>
          <p:nvPr/>
        </p:nvSpPr>
        <p:spPr>
          <a:xfrm rot="10800000">
            <a:off x="2721721" y="2426632"/>
            <a:ext cx="1250724" cy="382572"/>
          </a:xfrm>
          <a:prstGeom prst="triangle">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id="{1A1E2B11-F753-2048-992B-F8525C73F94F}"/>
              </a:ext>
            </a:extLst>
          </p:cNvPr>
          <p:cNvSpPr/>
          <p:nvPr/>
        </p:nvSpPr>
        <p:spPr>
          <a:xfrm rot="10800000">
            <a:off x="8436721" y="2426631"/>
            <a:ext cx="1250724" cy="382572"/>
          </a:xfrm>
          <a:prstGeom prst="triangle">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249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108B2F-9C54-7243-91A6-132599483965}"/>
              </a:ext>
            </a:extLst>
          </p:cNvPr>
          <p:cNvSpPr>
            <a:spLocks noGrp="1"/>
          </p:cNvSpPr>
          <p:nvPr>
            <p:ph type="body" sz="quarter" idx="10"/>
          </p:nvPr>
        </p:nvSpPr>
        <p:spPr/>
        <p:txBody>
          <a:bodyPr/>
          <a:lstStyle/>
          <a:p>
            <a:r>
              <a:rPr lang="en-US" dirty="0"/>
              <a:t>GM assets for precision medicine</a:t>
            </a:r>
          </a:p>
        </p:txBody>
      </p:sp>
      <p:sp>
        <p:nvSpPr>
          <p:cNvPr id="3" name="Text Placeholder 2">
            <a:extLst>
              <a:ext uri="{FF2B5EF4-FFF2-40B4-BE49-F238E27FC236}">
                <a16:creationId xmlns:a16="http://schemas.microsoft.com/office/drawing/2014/main" id="{CD5A67C5-2D56-9C47-B89D-C4CB51CCCBE3}"/>
              </a:ext>
            </a:extLst>
          </p:cNvPr>
          <p:cNvSpPr>
            <a:spLocks noGrp="1"/>
          </p:cNvSpPr>
          <p:nvPr>
            <p:ph type="body" sz="quarter" idx="11"/>
          </p:nvPr>
        </p:nvSpPr>
        <p:spPr/>
        <p:txBody>
          <a:bodyPr/>
          <a:lstStyle/>
          <a:p>
            <a:endParaRPr lang="en-US" dirty="0"/>
          </a:p>
        </p:txBody>
      </p:sp>
      <p:sp>
        <p:nvSpPr>
          <p:cNvPr id="5" name="TextBox 4">
            <a:extLst>
              <a:ext uri="{FF2B5EF4-FFF2-40B4-BE49-F238E27FC236}">
                <a16:creationId xmlns:a16="http://schemas.microsoft.com/office/drawing/2014/main" id="{1183AE88-C296-2C45-B792-5EC23D3D7746}"/>
              </a:ext>
            </a:extLst>
          </p:cNvPr>
          <p:cNvSpPr txBox="1"/>
          <p:nvPr/>
        </p:nvSpPr>
        <p:spPr>
          <a:xfrm>
            <a:off x="2476705" y="2821385"/>
            <a:ext cx="2934392" cy="576776"/>
          </a:xfrm>
          <a:prstGeom prst="rect">
            <a:avLst/>
          </a:prstGeom>
        </p:spPr>
        <p:txBody>
          <a:bodyPr vert="horz" wrap="square" lIns="91440" tIns="45720" rIns="91440" bIns="45720" rtlCol="0" anchor="t">
            <a:noAutofit/>
          </a:bodyPr>
          <a:lstStyle/>
          <a:p>
            <a:pPr algn="ctr" defTabSz="457200">
              <a:spcBef>
                <a:spcPct val="0"/>
              </a:spcBef>
            </a:pPr>
            <a:r>
              <a:rPr lang="en-US" dirty="0"/>
              <a:t>Scientific and clinical research excellence</a:t>
            </a:r>
          </a:p>
        </p:txBody>
      </p:sp>
      <p:sp>
        <p:nvSpPr>
          <p:cNvPr id="6" name="TextBox 5">
            <a:extLst>
              <a:ext uri="{FF2B5EF4-FFF2-40B4-BE49-F238E27FC236}">
                <a16:creationId xmlns:a16="http://schemas.microsoft.com/office/drawing/2014/main" id="{7CFDF229-779F-504D-AF43-6A475717500D}"/>
              </a:ext>
            </a:extLst>
          </p:cNvPr>
          <p:cNvSpPr txBox="1"/>
          <p:nvPr/>
        </p:nvSpPr>
        <p:spPr>
          <a:xfrm>
            <a:off x="5188373" y="2203458"/>
            <a:ext cx="2025748" cy="576776"/>
          </a:xfrm>
          <a:prstGeom prst="rect">
            <a:avLst/>
          </a:prstGeom>
        </p:spPr>
        <p:txBody>
          <a:bodyPr vert="horz" wrap="square" lIns="91440" tIns="45720" rIns="91440" bIns="45720" rtlCol="0" anchor="t">
            <a:noAutofit/>
          </a:bodyPr>
          <a:lstStyle/>
          <a:p>
            <a:pPr algn="ctr" defTabSz="457200">
              <a:spcBef>
                <a:spcPct val="0"/>
              </a:spcBef>
            </a:pPr>
            <a:r>
              <a:rPr lang="en-US" dirty="0"/>
              <a:t>Genomics and other biomarkers</a:t>
            </a:r>
          </a:p>
        </p:txBody>
      </p:sp>
      <p:sp>
        <p:nvSpPr>
          <p:cNvPr id="7" name="TextBox 6">
            <a:extLst>
              <a:ext uri="{FF2B5EF4-FFF2-40B4-BE49-F238E27FC236}">
                <a16:creationId xmlns:a16="http://schemas.microsoft.com/office/drawing/2014/main" id="{AA37845A-A36E-D94B-A165-17E524DFE6C5}"/>
              </a:ext>
            </a:extLst>
          </p:cNvPr>
          <p:cNvSpPr txBox="1"/>
          <p:nvPr/>
        </p:nvSpPr>
        <p:spPr>
          <a:xfrm>
            <a:off x="7000019" y="5711780"/>
            <a:ext cx="2585662" cy="524215"/>
          </a:xfrm>
          <a:prstGeom prst="rect">
            <a:avLst/>
          </a:prstGeom>
        </p:spPr>
        <p:txBody>
          <a:bodyPr vert="horz" wrap="square" lIns="91440" tIns="45720" rIns="91440" bIns="45720" rtlCol="0" anchor="t">
            <a:noAutofit/>
          </a:bodyPr>
          <a:lstStyle/>
          <a:p>
            <a:pPr algn="ctr" defTabSz="457200">
              <a:spcBef>
                <a:spcPct val="0"/>
              </a:spcBef>
            </a:pPr>
            <a:r>
              <a:rPr lang="en-US" dirty="0"/>
              <a:t>Digital transformation</a:t>
            </a:r>
          </a:p>
        </p:txBody>
      </p:sp>
      <p:sp>
        <p:nvSpPr>
          <p:cNvPr id="8" name="TextBox 7">
            <a:extLst>
              <a:ext uri="{FF2B5EF4-FFF2-40B4-BE49-F238E27FC236}">
                <a16:creationId xmlns:a16="http://schemas.microsoft.com/office/drawing/2014/main" id="{EF13E092-A85B-9C4E-8D17-7E97222760C0}"/>
              </a:ext>
            </a:extLst>
          </p:cNvPr>
          <p:cNvSpPr txBox="1"/>
          <p:nvPr/>
        </p:nvSpPr>
        <p:spPr>
          <a:xfrm>
            <a:off x="3807096" y="5882655"/>
            <a:ext cx="2025748" cy="576776"/>
          </a:xfrm>
          <a:prstGeom prst="rect">
            <a:avLst/>
          </a:prstGeom>
        </p:spPr>
        <p:txBody>
          <a:bodyPr vert="horz" wrap="square" lIns="91440" tIns="45720" rIns="91440" bIns="45720" rtlCol="0" anchor="t">
            <a:noAutofit/>
          </a:bodyPr>
          <a:lstStyle/>
          <a:p>
            <a:pPr algn="ctr" defTabSz="457200">
              <a:spcBef>
                <a:spcPct val="0"/>
              </a:spcBef>
            </a:pPr>
            <a:r>
              <a:rPr lang="en-US" dirty="0"/>
              <a:t>Novel business models</a:t>
            </a:r>
          </a:p>
        </p:txBody>
      </p:sp>
      <p:sp>
        <p:nvSpPr>
          <p:cNvPr id="9" name="TextBox 8">
            <a:extLst>
              <a:ext uri="{FF2B5EF4-FFF2-40B4-BE49-F238E27FC236}">
                <a16:creationId xmlns:a16="http://schemas.microsoft.com/office/drawing/2014/main" id="{EE5812ED-0A87-7A4C-9CAA-A8FAB7FA8285}"/>
              </a:ext>
            </a:extLst>
          </p:cNvPr>
          <p:cNvSpPr txBox="1"/>
          <p:nvPr/>
        </p:nvSpPr>
        <p:spPr>
          <a:xfrm>
            <a:off x="7774133" y="4316753"/>
            <a:ext cx="2474142" cy="597613"/>
          </a:xfrm>
          <a:prstGeom prst="rect">
            <a:avLst/>
          </a:prstGeom>
        </p:spPr>
        <p:txBody>
          <a:bodyPr vert="horz" wrap="square" lIns="91440" tIns="45720" rIns="91440" bIns="45720" rtlCol="0" anchor="t">
            <a:noAutofit/>
          </a:bodyPr>
          <a:lstStyle/>
          <a:p>
            <a:pPr algn="ctr" defTabSz="457200">
              <a:spcBef>
                <a:spcPct val="0"/>
              </a:spcBef>
            </a:pPr>
            <a:r>
              <a:rPr lang="en-US" dirty="0"/>
              <a:t>Effective commissioners and providers</a:t>
            </a:r>
          </a:p>
        </p:txBody>
      </p:sp>
      <p:pic>
        <p:nvPicPr>
          <p:cNvPr id="10" name="Graphic 9" descr="Computer">
            <a:extLst>
              <a:ext uri="{FF2B5EF4-FFF2-40B4-BE49-F238E27FC236}">
                <a16:creationId xmlns:a16="http://schemas.microsoft.com/office/drawing/2014/main" id="{423C7CD5-D333-1D4B-B520-7DC56B7711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96624" y="5003202"/>
            <a:ext cx="857066" cy="778962"/>
          </a:xfrm>
          <a:prstGeom prst="rect">
            <a:avLst/>
          </a:prstGeom>
        </p:spPr>
      </p:pic>
      <p:pic>
        <p:nvPicPr>
          <p:cNvPr id="11" name="Graphic 10" descr="City">
            <a:extLst>
              <a:ext uri="{FF2B5EF4-FFF2-40B4-BE49-F238E27FC236}">
                <a16:creationId xmlns:a16="http://schemas.microsoft.com/office/drawing/2014/main" id="{3771822A-B370-E645-A46D-68E568D77C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16703" y="2166584"/>
            <a:ext cx="733407" cy="733407"/>
          </a:xfrm>
          <a:prstGeom prst="rect">
            <a:avLst/>
          </a:prstGeom>
        </p:spPr>
      </p:pic>
      <p:pic>
        <p:nvPicPr>
          <p:cNvPr id="12" name="Graphic 11" descr="dna">
            <a:extLst>
              <a:ext uri="{FF2B5EF4-FFF2-40B4-BE49-F238E27FC236}">
                <a16:creationId xmlns:a16="http://schemas.microsoft.com/office/drawing/2014/main" id="{8B269A99-1DE4-5746-AEFB-E0B784685B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47823" y="1775834"/>
            <a:ext cx="447576" cy="447576"/>
          </a:xfrm>
          <a:prstGeom prst="rect">
            <a:avLst/>
          </a:prstGeom>
        </p:spPr>
      </p:pic>
      <p:pic>
        <p:nvPicPr>
          <p:cNvPr id="13" name="Graphic 12" descr="Stethoscope">
            <a:extLst>
              <a:ext uri="{FF2B5EF4-FFF2-40B4-BE49-F238E27FC236}">
                <a16:creationId xmlns:a16="http://schemas.microsoft.com/office/drawing/2014/main" id="{B70F24F3-4BAE-534A-B6EE-9327059C335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21235" y="2045218"/>
            <a:ext cx="777503" cy="777503"/>
          </a:xfrm>
          <a:prstGeom prst="rect">
            <a:avLst/>
          </a:prstGeom>
        </p:spPr>
      </p:pic>
      <p:pic>
        <p:nvPicPr>
          <p:cNvPr id="14" name="Graphic 13" descr="BarChart_LTR">
            <a:extLst>
              <a:ext uri="{FF2B5EF4-FFF2-40B4-BE49-F238E27FC236}">
                <a16:creationId xmlns:a16="http://schemas.microsoft.com/office/drawing/2014/main" id="{047D560D-233A-A74E-8976-FD8ABC166CD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15013" y="2105130"/>
            <a:ext cx="625180" cy="625180"/>
          </a:xfrm>
          <a:prstGeom prst="rect">
            <a:avLst/>
          </a:prstGeom>
        </p:spPr>
      </p:pic>
      <p:sp>
        <p:nvSpPr>
          <p:cNvPr id="15" name="TextBox 14">
            <a:extLst>
              <a:ext uri="{FF2B5EF4-FFF2-40B4-BE49-F238E27FC236}">
                <a16:creationId xmlns:a16="http://schemas.microsoft.com/office/drawing/2014/main" id="{F1ED4614-2089-BD40-890C-14ED450ACB34}"/>
              </a:ext>
            </a:extLst>
          </p:cNvPr>
          <p:cNvSpPr txBox="1"/>
          <p:nvPr/>
        </p:nvSpPr>
        <p:spPr>
          <a:xfrm>
            <a:off x="8292851" y="5125439"/>
            <a:ext cx="968381" cy="1153552"/>
          </a:xfrm>
          <a:prstGeom prst="rect">
            <a:avLst/>
          </a:prstGeom>
        </p:spPr>
        <p:txBody>
          <a:bodyPr vert="horz" wrap="square" lIns="91440" tIns="45720" rIns="91440" bIns="45720" rtlCol="0" anchor="t">
            <a:noAutofit/>
          </a:bodyPr>
          <a:lstStyle/>
          <a:p>
            <a:pPr defTabSz="457200">
              <a:lnSpc>
                <a:spcPct val="200000"/>
              </a:lnSpc>
              <a:spcBef>
                <a:spcPct val="0"/>
              </a:spcBef>
            </a:pPr>
            <a:r>
              <a:rPr lang="en-US" sz="1200" dirty="0">
                <a:solidFill>
                  <a:schemeClr val="bg1"/>
                </a:solidFill>
              </a:rPr>
              <a:t>£</a:t>
            </a:r>
          </a:p>
        </p:txBody>
      </p:sp>
      <p:sp>
        <p:nvSpPr>
          <p:cNvPr id="16" name="TextBox 15">
            <a:extLst>
              <a:ext uri="{FF2B5EF4-FFF2-40B4-BE49-F238E27FC236}">
                <a16:creationId xmlns:a16="http://schemas.microsoft.com/office/drawing/2014/main" id="{197850CE-5D0C-CF4A-AAF6-91C32B8F34CE}"/>
              </a:ext>
            </a:extLst>
          </p:cNvPr>
          <p:cNvSpPr txBox="1"/>
          <p:nvPr/>
        </p:nvSpPr>
        <p:spPr>
          <a:xfrm>
            <a:off x="4624863" y="5131165"/>
            <a:ext cx="773723" cy="751491"/>
          </a:xfrm>
          <a:prstGeom prst="rect">
            <a:avLst/>
          </a:prstGeom>
        </p:spPr>
        <p:txBody>
          <a:bodyPr vert="horz" wrap="square" lIns="91440" tIns="45720" rIns="91440" bIns="45720" rtlCol="0" anchor="t">
            <a:noAutofit/>
          </a:bodyPr>
          <a:lstStyle/>
          <a:p>
            <a:pPr defTabSz="457200">
              <a:spcBef>
                <a:spcPct val="0"/>
              </a:spcBef>
            </a:pPr>
            <a:r>
              <a:rPr lang="en-US" sz="6000" dirty="0"/>
              <a:t>£</a:t>
            </a:r>
          </a:p>
        </p:txBody>
      </p:sp>
      <p:sp>
        <p:nvSpPr>
          <p:cNvPr id="17" name="TextBox 16">
            <a:extLst>
              <a:ext uri="{FF2B5EF4-FFF2-40B4-BE49-F238E27FC236}">
                <a16:creationId xmlns:a16="http://schemas.microsoft.com/office/drawing/2014/main" id="{B4FBA88F-445F-6242-82BF-51D7D7B492A0}"/>
              </a:ext>
            </a:extLst>
          </p:cNvPr>
          <p:cNvSpPr txBox="1"/>
          <p:nvPr/>
        </p:nvSpPr>
        <p:spPr>
          <a:xfrm>
            <a:off x="6792435" y="2882403"/>
            <a:ext cx="2468797" cy="576776"/>
          </a:xfrm>
          <a:prstGeom prst="rect">
            <a:avLst/>
          </a:prstGeom>
        </p:spPr>
        <p:txBody>
          <a:bodyPr vert="horz" wrap="square" lIns="91440" tIns="45720" rIns="91440" bIns="45720" rtlCol="0" anchor="t">
            <a:noAutofit/>
          </a:bodyPr>
          <a:lstStyle/>
          <a:p>
            <a:pPr algn="ctr" defTabSz="457200">
              <a:spcBef>
                <a:spcPct val="0"/>
              </a:spcBef>
            </a:pPr>
            <a:r>
              <a:rPr lang="en-US" dirty="0"/>
              <a:t>Civic leadership and strategy</a:t>
            </a:r>
          </a:p>
        </p:txBody>
      </p:sp>
      <p:pic>
        <p:nvPicPr>
          <p:cNvPr id="18" name="Graphic 17" descr="Medical">
            <a:extLst>
              <a:ext uri="{FF2B5EF4-FFF2-40B4-BE49-F238E27FC236}">
                <a16:creationId xmlns:a16="http://schemas.microsoft.com/office/drawing/2014/main" id="{9C813380-9F27-AD4A-BF55-4306D593A98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53691" y="3687164"/>
            <a:ext cx="681913" cy="681913"/>
          </a:xfrm>
          <a:prstGeom prst="rect">
            <a:avLst/>
          </a:prstGeom>
        </p:spPr>
      </p:pic>
      <p:sp>
        <p:nvSpPr>
          <p:cNvPr id="19" name="TextBox 18">
            <a:extLst>
              <a:ext uri="{FF2B5EF4-FFF2-40B4-BE49-F238E27FC236}">
                <a16:creationId xmlns:a16="http://schemas.microsoft.com/office/drawing/2014/main" id="{EE6B7245-C401-284D-A9AA-1A28985F4B66}"/>
              </a:ext>
            </a:extLst>
          </p:cNvPr>
          <p:cNvSpPr txBox="1"/>
          <p:nvPr/>
        </p:nvSpPr>
        <p:spPr>
          <a:xfrm>
            <a:off x="5426062" y="3434752"/>
            <a:ext cx="1757108" cy="1162566"/>
          </a:xfrm>
          <a:prstGeom prst="rect">
            <a:avLst/>
          </a:prstGeom>
        </p:spPr>
        <p:txBody>
          <a:bodyPr vert="horz" wrap="square" lIns="91440" tIns="45720" rIns="91440" bIns="45720" rtlCol="0" anchor="t">
            <a:noAutofit/>
          </a:bodyPr>
          <a:lstStyle/>
          <a:p>
            <a:pPr algn="ctr" defTabSz="457200">
              <a:spcBef>
                <a:spcPct val="0"/>
              </a:spcBef>
            </a:pPr>
            <a:r>
              <a:rPr lang="en-US" sz="2000" dirty="0"/>
              <a:t>Collaboration and partnership</a:t>
            </a:r>
          </a:p>
        </p:txBody>
      </p:sp>
      <p:pic>
        <p:nvPicPr>
          <p:cNvPr id="20" name="Graphic 19" descr="Briefcase">
            <a:extLst>
              <a:ext uri="{FF2B5EF4-FFF2-40B4-BE49-F238E27FC236}">
                <a16:creationId xmlns:a16="http://schemas.microsoft.com/office/drawing/2014/main" id="{64C08619-B24B-5B4A-8CB0-F429A616774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18024" y="5771651"/>
            <a:ext cx="548908" cy="548908"/>
          </a:xfrm>
          <a:prstGeom prst="rect">
            <a:avLst/>
          </a:prstGeom>
        </p:spPr>
      </p:pic>
      <p:sp>
        <p:nvSpPr>
          <p:cNvPr id="21" name="TextBox 20">
            <a:extLst>
              <a:ext uri="{FF2B5EF4-FFF2-40B4-BE49-F238E27FC236}">
                <a16:creationId xmlns:a16="http://schemas.microsoft.com/office/drawing/2014/main" id="{213EF164-06A3-0948-BF3B-E2F7AFA5FF72}"/>
              </a:ext>
            </a:extLst>
          </p:cNvPr>
          <p:cNvSpPr txBox="1"/>
          <p:nvPr/>
        </p:nvSpPr>
        <p:spPr>
          <a:xfrm>
            <a:off x="5077341" y="6393318"/>
            <a:ext cx="2585662" cy="524215"/>
          </a:xfrm>
          <a:prstGeom prst="rect">
            <a:avLst/>
          </a:prstGeom>
        </p:spPr>
        <p:txBody>
          <a:bodyPr vert="horz" wrap="square" lIns="91440" tIns="45720" rIns="91440" bIns="45720" rtlCol="0" anchor="t">
            <a:noAutofit/>
          </a:bodyPr>
          <a:lstStyle/>
          <a:p>
            <a:pPr algn="ctr" defTabSz="457200">
              <a:spcBef>
                <a:spcPct val="0"/>
              </a:spcBef>
            </a:pPr>
            <a:r>
              <a:rPr lang="en-US" dirty="0"/>
              <a:t>Industry partnerships</a:t>
            </a:r>
          </a:p>
        </p:txBody>
      </p:sp>
      <p:pic>
        <p:nvPicPr>
          <p:cNvPr id="22" name="Graphic 21" descr="Team">
            <a:extLst>
              <a:ext uri="{FF2B5EF4-FFF2-40B4-BE49-F238E27FC236}">
                <a16:creationId xmlns:a16="http://schemas.microsoft.com/office/drawing/2014/main" id="{ECC1A63F-6299-FB4A-B0F4-A19B4FBF052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437381" y="3759599"/>
            <a:ext cx="914400" cy="914400"/>
          </a:xfrm>
          <a:prstGeom prst="rect">
            <a:avLst/>
          </a:prstGeom>
        </p:spPr>
      </p:pic>
      <p:sp>
        <p:nvSpPr>
          <p:cNvPr id="23" name="TextBox 22">
            <a:extLst>
              <a:ext uri="{FF2B5EF4-FFF2-40B4-BE49-F238E27FC236}">
                <a16:creationId xmlns:a16="http://schemas.microsoft.com/office/drawing/2014/main" id="{93D00DFB-E107-0F44-91B5-CAB66E42A868}"/>
              </a:ext>
            </a:extLst>
          </p:cNvPr>
          <p:cNvSpPr txBox="1"/>
          <p:nvPr/>
        </p:nvSpPr>
        <p:spPr>
          <a:xfrm>
            <a:off x="2770293" y="4625977"/>
            <a:ext cx="2347216" cy="576776"/>
          </a:xfrm>
          <a:prstGeom prst="rect">
            <a:avLst/>
          </a:prstGeom>
        </p:spPr>
        <p:txBody>
          <a:bodyPr vert="horz" wrap="square" lIns="91440" tIns="45720" rIns="91440" bIns="45720" rtlCol="0" anchor="t">
            <a:noAutofit/>
          </a:bodyPr>
          <a:lstStyle/>
          <a:p>
            <a:pPr algn="ctr" defTabSz="457200">
              <a:spcBef>
                <a:spcPct val="0"/>
              </a:spcBef>
            </a:pPr>
            <a:r>
              <a:rPr lang="en-US" dirty="0"/>
              <a:t>Citizen engagement and trust</a:t>
            </a:r>
          </a:p>
        </p:txBody>
      </p:sp>
      <p:sp>
        <p:nvSpPr>
          <p:cNvPr id="24" name="8-Point Star 23">
            <a:extLst>
              <a:ext uri="{FF2B5EF4-FFF2-40B4-BE49-F238E27FC236}">
                <a16:creationId xmlns:a16="http://schemas.microsoft.com/office/drawing/2014/main" id="{957BAF5F-3C6F-F641-8C2C-77D4F08D75B9}"/>
              </a:ext>
            </a:extLst>
          </p:cNvPr>
          <p:cNvSpPr/>
          <p:nvPr/>
        </p:nvSpPr>
        <p:spPr>
          <a:xfrm>
            <a:off x="4663858" y="2893337"/>
            <a:ext cx="3236346" cy="2785483"/>
          </a:xfrm>
          <a:prstGeom prst="star8">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BB0235E3-DE20-764A-A219-64063FFEC8F9}"/>
              </a:ext>
            </a:extLst>
          </p:cNvPr>
          <p:cNvPicPr>
            <a:picLocks noChangeAspect="1"/>
          </p:cNvPicPr>
          <p:nvPr/>
        </p:nvPicPr>
        <p:blipFill>
          <a:blip r:embed="rId18"/>
          <a:stretch>
            <a:fillRect/>
          </a:stretch>
        </p:blipFill>
        <p:spPr>
          <a:xfrm>
            <a:off x="5338552" y="4387242"/>
            <a:ext cx="2059523" cy="754544"/>
          </a:xfrm>
          <a:prstGeom prst="rect">
            <a:avLst/>
          </a:prstGeom>
        </p:spPr>
      </p:pic>
    </p:spTree>
    <p:extLst>
      <p:ext uri="{BB962C8B-B14F-4D97-AF65-F5344CB8AC3E}">
        <p14:creationId xmlns:p14="http://schemas.microsoft.com/office/powerpoint/2010/main" val="2344449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BEF046-529A-6346-81A1-8970D3EBBEFD}"/>
              </a:ext>
            </a:extLst>
          </p:cNvPr>
          <p:cNvSpPr>
            <a:spLocks noGrp="1"/>
          </p:cNvSpPr>
          <p:nvPr>
            <p:ph type="body" sz="quarter" idx="10"/>
          </p:nvPr>
        </p:nvSpPr>
        <p:spPr/>
        <p:txBody>
          <a:bodyPr/>
          <a:lstStyle/>
          <a:p>
            <a:r>
              <a:rPr lang="en-US" dirty="0"/>
              <a:t>Our GM transformational methodology</a:t>
            </a:r>
          </a:p>
        </p:txBody>
      </p:sp>
      <p:sp>
        <p:nvSpPr>
          <p:cNvPr id="3" name="Text Placeholder 2">
            <a:extLst>
              <a:ext uri="{FF2B5EF4-FFF2-40B4-BE49-F238E27FC236}">
                <a16:creationId xmlns:a16="http://schemas.microsoft.com/office/drawing/2014/main" id="{BCE6D0CB-CE4E-264D-91EC-469B4C9A2372}"/>
              </a:ext>
            </a:extLst>
          </p:cNvPr>
          <p:cNvSpPr>
            <a:spLocks noGrp="1"/>
          </p:cNvSpPr>
          <p:nvPr>
            <p:ph type="body" sz="quarter" idx="11"/>
          </p:nvPr>
        </p:nvSpPr>
        <p:spPr/>
        <p:txBody>
          <a:bodyPr/>
          <a:lstStyle/>
          <a:p>
            <a:r>
              <a:rPr lang="en-US" dirty="0"/>
              <a:t>All underpinned by digital</a:t>
            </a:r>
          </a:p>
        </p:txBody>
      </p:sp>
      <p:sp>
        <p:nvSpPr>
          <p:cNvPr id="5" name="Process 4">
            <a:extLst>
              <a:ext uri="{FF2B5EF4-FFF2-40B4-BE49-F238E27FC236}">
                <a16:creationId xmlns:a16="http://schemas.microsoft.com/office/drawing/2014/main" id="{D3520BCA-256B-324B-B4CE-48C5DC691DC0}"/>
              </a:ext>
            </a:extLst>
          </p:cNvPr>
          <p:cNvSpPr/>
          <p:nvPr/>
        </p:nvSpPr>
        <p:spPr>
          <a:xfrm>
            <a:off x="745703" y="5758316"/>
            <a:ext cx="1209050" cy="563372"/>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5778018-D33C-C449-A707-46033D4CE8E6}"/>
              </a:ext>
            </a:extLst>
          </p:cNvPr>
          <p:cNvPicPr>
            <a:picLocks noChangeAspect="1"/>
          </p:cNvPicPr>
          <p:nvPr/>
        </p:nvPicPr>
        <p:blipFill>
          <a:blip r:embed="rId2"/>
          <a:stretch>
            <a:fillRect/>
          </a:stretch>
        </p:blipFill>
        <p:spPr>
          <a:xfrm>
            <a:off x="6240551" y="1516417"/>
            <a:ext cx="1644627" cy="2196000"/>
          </a:xfrm>
          <a:prstGeom prst="rect">
            <a:avLst/>
          </a:prstGeom>
        </p:spPr>
      </p:pic>
      <p:pic>
        <p:nvPicPr>
          <p:cNvPr id="7" name="Picture 6">
            <a:extLst>
              <a:ext uri="{FF2B5EF4-FFF2-40B4-BE49-F238E27FC236}">
                <a16:creationId xmlns:a16="http://schemas.microsoft.com/office/drawing/2014/main" id="{25395D2D-969B-A94E-B4D9-69C5944A56B1}"/>
              </a:ext>
            </a:extLst>
          </p:cNvPr>
          <p:cNvPicPr>
            <a:picLocks noChangeAspect="1"/>
          </p:cNvPicPr>
          <p:nvPr/>
        </p:nvPicPr>
        <p:blipFill>
          <a:blip r:embed="rId3"/>
          <a:stretch>
            <a:fillRect/>
          </a:stretch>
        </p:blipFill>
        <p:spPr>
          <a:xfrm>
            <a:off x="8102011" y="1546360"/>
            <a:ext cx="1654971" cy="2196000"/>
          </a:xfrm>
          <a:prstGeom prst="rect">
            <a:avLst/>
          </a:prstGeom>
        </p:spPr>
      </p:pic>
      <p:pic>
        <p:nvPicPr>
          <p:cNvPr id="8" name="Picture 7">
            <a:extLst>
              <a:ext uri="{FF2B5EF4-FFF2-40B4-BE49-F238E27FC236}">
                <a16:creationId xmlns:a16="http://schemas.microsoft.com/office/drawing/2014/main" id="{8F71BB07-6257-C94A-9F61-727795C65B2A}"/>
              </a:ext>
            </a:extLst>
          </p:cNvPr>
          <p:cNvPicPr>
            <a:picLocks noChangeAspect="1"/>
          </p:cNvPicPr>
          <p:nvPr/>
        </p:nvPicPr>
        <p:blipFill>
          <a:blip r:embed="rId4"/>
          <a:stretch>
            <a:fillRect/>
          </a:stretch>
        </p:blipFill>
        <p:spPr>
          <a:xfrm>
            <a:off x="8112355" y="3854296"/>
            <a:ext cx="1644627" cy="2196000"/>
          </a:xfrm>
          <a:prstGeom prst="rect">
            <a:avLst/>
          </a:prstGeom>
        </p:spPr>
      </p:pic>
      <p:pic>
        <p:nvPicPr>
          <p:cNvPr id="9" name="Picture 8">
            <a:extLst>
              <a:ext uri="{FF2B5EF4-FFF2-40B4-BE49-F238E27FC236}">
                <a16:creationId xmlns:a16="http://schemas.microsoft.com/office/drawing/2014/main" id="{655EAEF0-57E1-0443-AA37-932A14F579BA}"/>
              </a:ext>
            </a:extLst>
          </p:cNvPr>
          <p:cNvPicPr>
            <a:picLocks noChangeAspect="1"/>
          </p:cNvPicPr>
          <p:nvPr/>
        </p:nvPicPr>
        <p:blipFill>
          <a:blip r:embed="rId5"/>
          <a:stretch>
            <a:fillRect/>
          </a:stretch>
        </p:blipFill>
        <p:spPr>
          <a:xfrm>
            <a:off x="6264739" y="3831601"/>
            <a:ext cx="1644627" cy="2196000"/>
          </a:xfrm>
          <a:prstGeom prst="rect">
            <a:avLst/>
          </a:prstGeom>
        </p:spPr>
      </p:pic>
      <p:sp>
        <p:nvSpPr>
          <p:cNvPr id="10" name="Triangle 9">
            <a:extLst>
              <a:ext uri="{FF2B5EF4-FFF2-40B4-BE49-F238E27FC236}">
                <a16:creationId xmlns:a16="http://schemas.microsoft.com/office/drawing/2014/main" id="{1CC0DBF0-624E-2044-BB45-1212F903B8B9}"/>
              </a:ext>
            </a:extLst>
          </p:cNvPr>
          <p:cNvSpPr/>
          <p:nvPr/>
        </p:nvSpPr>
        <p:spPr>
          <a:xfrm rot="5400000">
            <a:off x="3062087" y="2846128"/>
            <a:ext cx="4493642" cy="1894106"/>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ounded Rectangle 10">
            <a:extLst>
              <a:ext uri="{FF2B5EF4-FFF2-40B4-BE49-F238E27FC236}">
                <a16:creationId xmlns:a16="http://schemas.microsoft.com/office/drawing/2014/main" id="{F005A544-B68C-1E48-9A00-47BAC05D274C}"/>
              </a:ext>
            </a:extLst>
          </p:cNvPr>
          <p:cNvSpPr/>
          <p:nvPr/>
        </p:nvSpPr>
        <p:spPr>
          <a:xfrm>
            <a:off x="911080" y="1495682"/>
            <a:ext cx="3092412" cy="128874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2060"/>
                </a:solidFill>
              </a:rPr>
              <a:t>Industry and academic engagement to develop, deliver, and evaluate products and services supported by  real world data and evidence</a:t>
            </a:r>
          </a:p>
        </p:txBody>
      </p:sp>
      <p:sp>
        <p:nvSpPr>
          <p:cNvPr id="12" name="Rounded Rectangle 11">
            <a:extLst>
              <a:ext uri="{FF2B5EF4-FFF2-40B4-BE49-F238E27FC236}">
                <a16:creationId xmlns:a16="http://schemas.microsoft.com/office/drawing/2014/main" id="{ED1C348C-FD91-CA4F-8742-0E236391882F}"/>
              </a:ext>
            </a:extLst>
          </p:cNvPr>
          <p:cNvSpPr/>
          <p:nvPr/>
        </p:nvSpPr>
        <p:spPr>
          <a:xfrm>
            <a:off x="911080" y="4814922"/>
            <a:ext cx="3092412" cy="128874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2060"/>
                </a:solidFill>
              </a:rPr>
              <a:t>Computer science evolution to transform our ability to tackle healthcare problems at scale and at pace</a:t>
            </a:r>
          </a:p>
        </p:txBody>
      </p:sp>
      <p:sp>
        <p:nvSpPr>
          <p:cNvPr id="13" name="Rounded Rectangle 12">
            <a:extLst>
              <a:ext uri="{FF2B5EF4-FFF2-40B4-BE49-F238E27FC236}">
                <a16:creationId xmlns:a16="http://schemas.microsoft.com/office/drawing/2014/main" id="{4C28978E-D6B5-5143-94A7-BD6413E5381A}"/>
              </a:ext>
            </a:extLst>
          </p:cNvPr>
          <p:cNvSpPr/>
          <p:nvPr/>
        </p:nvSpPr>
        <p:spPr>
          <a:xfrm>
            <a:off x="911080" y="3174825"/>
            <a:ext cx="3092412" cy="128874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2060"/>
                </a:solidFill>
              </a:rPr>
              <a:t>Clinical and data science expertise to develop and deploy advanced approaches to provide enhanced actionable insights from comprehensive data</a:t>
            </a:r>
          </a:p>
        </p:txBody>
      </p:sp>
      <p:sp>
        <p:nvSpPr>
          <p:cNvPr id="14" name="TextBox 13">
            <a:extLst>
              <a:ext uri="{FF2B5EF4-FFF2-40B4-BE49-F238E27FC236}">
                <a16:creationId xmlns:a16="http://schemas.microsoft.com/office/drawing/2014/main" id="{CB464086-A576-0C45-9219-8B5B672392EB}"/>
              </a:ext>
            </a:extLst>
          </p:cNvPr>
          <p:cNvSpPr txBox="1"/>
          <p:nvPr/>
        </p:nvSpPr>
        <p:spPr>
          <a:xfrm>
            <a:off x="4494056" y="3094345"/>
            <a:ext cx="1448336" cy="1138773"/>
          </a:xfrm>
          <a:prstGeom prst="rect">
            <a:avLst/>
          </a:prstGeom>
          <a:noFill/>
        </p:spPr>
        <p:txBody>
          <a:bodyPr wrap="square" rtlCol="0">
            <a:spAutoFit/>
          </a:bodyPr>
          <a:lstStyle/>
          <a:p>
            <a:r>
              <a:rPr lang="en-GB" sz="1700" dirty="0"/>
              <a:t>To drive better clinical and business outcomes</a:t>
            </a:r>
          </a:p>
        </p:txBody>
      </p:sp>
      <p:sp>
        <p:nvSpPr>
          <p:cNvPr id="15" name="Curved Left Arrow 14">
            <a:extLst>
              <a:ext uri="{FF2B5EF4-FFF2-40B4-BE49-F238E27FC236}">
                <a16:creationId xmlns:a16="http://schemas.microsoft.com/office/drawing/2014/main" id="{6A0DA73D-73FF-7844-AC6A-BB13EA2DD194}"/>
              </a:ext>
            </a:extLst>
          </p:cNvPr>
          <p:cNvSpPr/>
          <p:nvPr/>
        </p:nvSpPr>
        <p:spPr>
          <a:xfrm>
            <a:off x="7536394" y="3019419"/>
            <a:ext cx="914400" cy="1445882"/>
          </a:xfrm>
          <a:prstGeom prst="curvedLef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6" name="TextBox 15">
            <a:extLst>
              <a:ext uri="{FF2B5EF4-FFF2-40B4-BE49-F238E27FC236}">
                <a16:creationId xmlns:a16="http://schemas.microsoft.com/office/drawing/2014/main" id="{47D26BF5-501D-4144-8204-ECF0E76F60C2}"/>
              </a:ext>
            </a:extLst>
          </p:cNvPr>
          <p:cNvSpPr txBox="1"/>
          <p:nvPr/>
        </p:nvSpPr>
        <p:spPr>
          <a:xfrm>
            <a:off x="10178716" y="2916018"/>
            <a:ext cx="1708481" cy="1754326"/>
          </a:xfrm>
          <a:prstGeom prst="rect">
            <a:avLst/>
          </a:prstGeom>
          <a:solidFill>
            <a:srgbClr val="953D86"/>
          </a:solidFill>
        </p:spPr>
        <p:txBody>
          <a:bodyPr wrap="square" rtlCol="0">
            <a:spAutoFit/>
          </a:bodyPr>
          <a:lstStyle/>
          <a:p>
            <a:r>
              <a:rPr lang="en-US" dirty="0">
                <a:solidFill>
                  <a:schemeClr val="bg1"/>
                </a:solidFill>
                <a:latin typeface="Trebuchet MS" panose="020B0703020202090204" pitchFamily="34" charset="0"/>
              </a:rPr>
              <a:t>Working with Industry to use digital approaches to move up the value chain</a:t>
            </a:r>
          </a:p>
        </p:txBody>
      </p:sp>
    </p:spTree>
    <p:extLst>
      <p:ext uri="{BB962C8B-B14F-4D97-AF65-F5344CB8AC3E}">
        <p14:creationId xmlns:p14="http://schemas.microsoft.com/office/powerpoint/2010/main" val="1876927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BDB5D4F-EBFE-E943-BC46-490E99E540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95550" y="5884841"/>
            <a:ext cx="891647" cy="891647"/>
          </a:xfrm>
          <a:prstGeom prst="rect">
            <a:avLst/>
          </a:prstGeom>
        </p:spPr>
      </p:pic>
      <p:sp>
        <p:nvSpPr>
          <p:cNvPr id="2" name="Text Placeholder 1">
            <a:extLst>
              <a:ext uri="{FF2B5EF4-FFF2-40B4-BE49-F238E27FC236}">
                <a16:creationId xmlns:a16="http://schemas.microsoft.com/office/drawing/2014/main" id="{8063E6BE-6766-794B-B6E8-C540080C6176}"/>
              </a:ext>
            </a:extLst>
          </p:cNvPr>
          <p:cNvSpPr>
            <a:spLocks noGrp="1"/>
          </p:cNvSpPr>
          <p:nvPr>
            <p:ph type="body" sz="quarter" idx="10"/>
          </p:nvPr>
        </p:nvSpPr>
        <p:spPr>
          <a:xfrm>
            <a:off x="961563" y="532442"/>
            <a:ext cx="11128837" cy="442224"/>
          </a:xfrm>
        </p:spPr>
        <p:txBody>
          <a:bodyPr>
            <a:noAutofit/>
          </a:bodyPr>
          <a:lstStyle/>
          <a:p>
            <a:r>
              <a:rPr lang="en-US" sz="2800" b="0" dirty="0">
                <a:solidFill>
                  <a:schemeClr val="tx1">
                    <a:lumMod val="50000"/>
                    <a:lumOff val="50000"/>
                  </a:schemeClr>
                </a:solidFill>
                <a:latin typeface="Calisto MT" panose="02040603050505030304" pitchFamily="18" charset="77"/>
              </a:rPr>
              <a:t>COPD &amp; Hep C elimination: novel ways of deploying industry expertise</a:t>
            </a:r>
          </a:p>
        </p:txBody>
      </p:sp>
      <p:sp>
        <p:nvSpPr>
          <p:cNvPr id="9" name="Rectangle 8">
            <a:extLst>
              <a:ext uri="{FF2B5EF4-FFF2-40B4-BE49-F238E27FC236}">
                <a16:creationId xmlns:a16="http://schemas.microsoft.com/office/drawing/2014/main" id="{CEB239D3-7A36-C848-92FF-D87F727B4A65}"/>
              </a:ext>
            </a:extLst>
          </p:cNvPr>
          <p:cNvSpPr/>
          <p:nvPr/>
        </p:nvSpPr>
        <p:spPr>
          <a:xfrm>
            <a:off x="1697050" y="2742365"/>
            <a:ext cx="4246542" cy="3585824"/>
          </a:xfrm>
          <a:prstGeom prst="rect">
            <a:avLst/>
          </a:prstGeom>
          <a:solidFill>
            <a:schemeClr val="bg1">
              <a:lumMod val="75000"/>
            </a:schemeClr>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EB836D4-E173-ED47-96B2-F4B672A00580}"/>
              </a:ext>
            </a:extLst>
          </p:cNvPr>
          <p:cNvSpPr/>
          <p:nvPr/>
        </p:nvSpPr>
        <p:spPr>
          <a:xfrm>
            <a:off x="1697050" y="1445633"/>
            <a:ext cx="4246542" cy="1324184"/>
          </a:xfrm>
          <a:prstGeom prst="rect">
            <a:avLst/>
          </a:prstGeom>
          <a:solidFill>
            <a:srgbClr val="B53DAD"/>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2B35B6E6-C1EA-FD46-8883-11E210C67A4C}"/>
              </a:ext>
            </a:extLst>
          </p:cNvPr>
          <p:cNvSpPr/>
          <p:nvPr/>
        </p:nvSpPr>
        <p:spPr>
          <a:xfrm rot="10800000">
            <a:off x="3155203" y="2742365"/>
            <a:ext cx="1250724" cy="382572"/>
          </a:xfrm>
          <a:prstGeom prst="triangle">
            <a:avLst/>
          </a:prstGeom>
          <a:solidFill>
            <a:srgbClr val="B53DAD"/>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E8819DD-E3AD-7D43-9DBD-3F2C9F6D905A}"/>
              </a:ext>
            </a:extLst>
          </p:cNvPr>
          <p:cNvSpPr/>
          <p:nvPr/>
        </p:nvSpPr>
        <p:spPr>
          <a:xfrm>
            <a:off x="6805404" y="2684497"/>
            <a:ext cx="4246542" cy="3651402"/>
          </a:xfrm>
          <a:prstGeom prst="rect">
            <a:avLst/>
          </a:prstGeom>
          <a:solidFill>
            <a:schemeClr val="bg1">
              <a:lumMod val="75000"/>
            </a:schemeClr>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8C93BA6-EB64-9D4B-A9D9-122CFC86BBC4}"/>
              </a:ext>
            </a:extLst>
          </p:cNvPr>
          <p:cNvSpPr/>
          <p:nvPr/>
        </p:nvSpPr>
        <p:spPr>
          <a:xfrm>
            <a:off x="6805404" y="1445633"/>
            <a:ext cx="4246542" cy="1266316"/>
          </a:xfrm>
          <a:prstGeom prst="rect">
            <a:avLst/>
          </a:prstGeom>
          <a:solidFill>
            <a:srgbClr val="B53DAD"/>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8A60A47B-4EB0-A846-8637-4A227E98B2FF}"/>
              </a:ext>
            </a:extLst>
          </p:cNvPr>
          <p:cNvSpPr/>
          <p:nvPr/>
        </p:nvSpPr>
        <p:spPr>
          <a:xfrm rot="10800000">
            <a:off x="8263557" y="2684497"/>
            <a:ext cx="1250724" cy="382572"/>
          </a:xfrm>
          <a:prstGeom prst="triangle">
            <a:avLst/>
          </a:prstGeom>
          <a:solidFill>
            <a:srgbClr val="B53DAD"/>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C98D1F76-99DF-F946-AAC6-B193C0983C14}"/>
              </a:ext>
            </a:extLst>
          </p:cNvPr>
          <p:cNvSpPr txBox="1"/>
          <p:nvPr/>
        </p:nvSpPr>
        <p:spPr>
          <a:xfrm>
            <a:off x="1879974" y="1703161"/>
            <a:ext cx="3880693" cy="707886"/>
          </a:xfrm>
          <a:prstGeom prst="rect">
            <a:avLst/>
          </a:prstGeom>
          <a:noFill/>
        </p:spPr>
        <p:txBody>
          <a:bodyPr wrap="square" rtlCol="0">
            <a:spAutoFit/>
          </a:bodyPr>
          <a:lstStyle/>
          <a:p>
            <a:pPr algn="ctr"/>
            <a:r>
              <a:rPr lang="en-GB" sz="2000" dirty="0">
                <a:solidFill>
                  <a:schemeClr val="bg1"/>
                </a:solidFill>
                <a:latin typeface="Calisto MT" panose="02040603050505030304" pitchFamily="18" charset="77"/>
              </a:rPr>
              <a:t>Implementation of GM integrated COPD pathway</a:t>
            </a:r>
          </a:p>
        </p:txBody>
      </p:sp>
      <p:sp>
        <p:nvSpPr>
          <p:cNvPr id="16" name="TextBox 15">
            <a:extLst>
              <a:ext uri="{FF2B5EF4-FFF2-40B4-BE49-F238E27FC236}">
                <a16:creationId xmlns:a16="http://schemas.microsoft.com/office/drawing/2014/main" id="{D8E6AF2E-4906-B944-9ECE-F9B46441AB02}"/>
              </a:ext>
            </a:extLst>
          </p:cNvPr>
          <p:cNvSpPr txBox="1"/>
          <p:nvPr/>
        </p:nvSpPr>
        <p:spPr>
          <a:xfrm>
            <a:off x="7287932" y="1717222"/>
            <a:ext cx="3201974" cy="707886"/>
          </a:xfrm>
          <a:prstGeom prst="rect">
            <a:avLst/>
          </a:prstGeom>
          <a:noFill/>
        </p:spPr>
        <p:txBody>
          <a:bodyPr wrap="square" rtlCol="0">
            <a:spAutoFit/>
          </a:bodyPr>
          <a:lstStyle/>
          <a:p>
            <a:pPr algn="ctr"/>
            <a:r>
              <a:rPr lang="en-GB" sz="2000" dirty="0">
                <a:solidFill>
                  <a:schemeClr val="bg1"/>
                </a:solidFill>
                <a:latin typeface="Calisto MT" panose="02040603050505030304" pitchFamily="18" charset="77"/>
              </a:rPr>
              <a:t>Hepatitis C Elimination Programme</a:t>
            </a:r>
          </a:p>
        </p:txBody>
      </p:sp>
      <p:sp>
        <p:nvSpPr>
          <p:cNvPr id="20" name="TextBox 19">
            <a:extLst>
              <a:ext uri="{FF2B5EF4-FFF2-40B4-BE49-F238E27FC236}">
                <a16:creationId xmlns:a16="http://schemas.microsoft.com/office/drawing/2014/main" id="{92626129-F788-7840-8060-CEEEEC7D267C}"/>
              </a:ext>
            </a:extLst>
          </p:cNvPr>
          <p:cNvSpPr txBox="1"/>
          <p:nvPr/>
        </p:nvSpPr>
        <p:spPr>
          <a:xfrm>
            <a:off x="1879973" y="3124938"/>
            <a:ext cx="3880693" cy="2339102"/>
          </a:xfrm>
          <a:prstGeom prst="rect">
            <a:avLst/>
          </a:prstGeom>
          <a:noFill/>
        </p:spPr>
        <p:txBody>
          <a:bodyPr wrap="square" rtlCol="0">
            <a:spAutoFit/>
          </a:bodyPr>
          <a:lstStyle/>
          <a:p>
            <a:r>
              <a:rPr lang="en-GB" dirty="0">
                <a:ea typeface="Times New Roman" panose="02020603050405020304" pitchFamily="18" charset="0"/>
              </a:rPr>
              <a:t>Support from GSK/Pfizer/Chiesi:</a:t>
            </a:r>
          </a:p>
          <a:p>
            <a:endParaRPr lang="en-GB" dirty="0">
              <a:ea typeface="Times New Roman" panose="02020603050405020304" pitchFamily="18" charset="0"/>
            </a:endParaRPr>
          </a:p>
          <a:p>
            <a:pPr marL="285750" indent="-285750">
              <a:spcAft>
                <a:spcPts val="1200"/>
              </a:spcAft>
              <a:buFont typeface="Arial" panose="020B0604020202020204" pitchFamily="34" charset="0"/>
              <a:buChar char="•"/>
            </a:pPr>
            <a:r>
              <a:rPr lang="en-GB" dirty="0"/>
              <a:t>Secondment of senior project manager from industry</a:t>
            </a:r>
          </a:p>
          <a:p>
            <a:pPr marL="285750" indent="-285750">
              <a:spcAft>
                <a:spcPts val="1200"/>
              </a:spcAft>
              <a:buFont typeface="Arial" panose="020B0604020202020204" pitchFamily="34" charset="0"/>
              <a:buChar char="•"/>
            </a:pPr>
            <a:r>
              <a:rPr lang="en-GB" dirty="0">
                <a:ea typeface="Times New Roman" panose="02020603050405020304" pitchFamily="18" charset="0"/>
              </a:rPr>
              <a:t>Provision of practice based clinical pharmacy run clinics </a:t>
            </a:r>
          </a:p>
          <a:p>
            <a:pPr marL="285750" indent="-285750">
              <a:buFont typeface="Arial" panose="020B0604020202020204" pitchFamily="34" charset="0"/>
              <a:buChar char="•"/>
            </a:pPr>
            <a:endParaRPr lang="en-GB" dirty="0">
              <a:solidFill>
                <a:schemeClr val="bg1"/>
              </a:solidFill>
              <a:latin typeface="Trebuchet MS" panose="020B0703020202090204" pitchFamily="34" charset="0"/>
              <a:ea typeface="Times New Roman" panose="02020603050405020304" pitchFamily="18" charset="0"/>
            </a:endParaRPr>
          </a:p>
        </p:txBody>
      </p:sp>
      <p:sp>
        <p:nvSpPr>
          <p:cNvPr id="21" name="TextBox 20">
            <a:extLst>
              <a:ext uri="{FF2B5EF4-FFF2-40B4-BE49-F238E27FC236}">
                <a16:creationId xmlns:a16="http://schemas.microsoft.com/office/drawing/2014/main" id="{4A8C8863-D50F-194A-910B-6C8CBACBC86B}"/>
              </a:ext>
            </a:extLst>
          </p:cNvPr>
          <p:cNvSpPr txBox="1"/>
          <p:nvPr/>
        </p:nvSpPr>
        <p:spPr>
          <a:xfrm>
            <a:off x="6934199" y="3124938"/>
            <a:ext cx="4117747" cy="2062103"/>
          </a:xfrm>
          <a:prstGeom prst="rect">
            <a:avLst/>
          </a:prstGeom>
          <a:noFill/>
        </p:spPr>
        <p:txBody>
          <a:bodyPr wrap="square" rtlCol="0">
            <a:spAutoFit/>
          </a:bodyPr>
          <a:lstStyle/>
          <a:p>
            <a:r>
              <a:rPr lang="en-GB" dirty="0">
                <a:ea typeface="Times New Roman" panose="02020603050405020304" pitchFamily="18" charset="0"/>
              </a:rPr>
              <a:t>Support from Abbvie/MSD/Gilead:</a:t>
            </a:r>
          </a:p>
          <a:p>
            <a:endParaRPr lang="en-GB" dirty="0">
              <a:ea typeface="Times New Roman" panose="02020603050405020304" pitchFamily="18" charset="0"/>
            </a:endParaRPr>
          </a:p>
          <a:p>
            <a:pPr marL="285750" indent="-285750">
              <a:spcAft>
                <a:spcPts val="1200"/>
              </a:spcAft>
              <a:buFont typeface="Arial" panose="020B0604020202020204" pitchFamily="34" charset="0"/>
              <a:buChar char="•"/>
            </a:pPr>
            <a:r>
              <a:rPr lang="en-GB" dirty="0"/>
              <a:t>Support for Hep C pathway mapping</a:t>
            </a:r>
          </a:p>
          <a:p>
            <a:pPr marL="285750" indent="-285750">
              <a:spcAft>
                <a:spcPts val="1200"/>
              </a:spcAft>
              <a:buFont typeface="Arial" panose="020B0604020202020204" pitchFamily="34" charset="0"/>
              <a:buChar char="•"/>
            </a:pPr>
            <a:r>
              <a:rPr lang="en-GB" dirty="0"/>
              <a:t>Proposed case finding solutions</a:t>
            </a:r>
          </a:p>
          <a:p>
            <a:pPr marL="285750" indent="-285750">
              <a:spcAft>
                <a:spcPts val="1200"/>
              </a:spcAft>
              <a:buFont typeface="Arial" panose="020B0604020202020204" pitchFamily="34" charset="0"/>
              <a:buChar char="•"/>
            </a:pPr>
            <a:r>
              <a:rPr lang="en-GB" dirty="0"/>
              <a:t>Provision of point of care testing devices </a:t>
            </a:r>
          </a:p>
        </p:txBody>
      </p:sp>
      <p:pic>
        <p:nvPicPr>
          <p:cNvPr id="28" name="Picture 27">
            <a:extLst>
              <a:ext uri="{FF2B5EF4-FFF2-40B4-BE49-F238E27FC236}">
                <a16:creationId xmlns:a16="http://schemas.microsoft.com/office/drawing/2014/main" id="{EE726047-DDB3-1D4C-9CD3-119B6C7D9A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35802" y="5498167"/>
            <a:ext cx="884109" cy="732818"/>
          </a:xfrm>
          <a:prstGeom prst="rect">
            <a:avLst/>
          </a:prstGeom>
        </p:spPr>
      </p:pic>
      <p:pic>
        <p:nvPicPr>
          <p:cNvPr id="29" name="Picture 28">
            <a:extLst>
              <a:ext uri="{FF2B5EF4-FFF2-40B4-BE49-F238E27FC236}">
                <a16:creationId xmlns:a16="http://schemas.microsoft.com/office/drawing/2014/main" id="{B264F129-AA29-214A-B5A5-2A7C70BAA0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70092" y="5530735"/>
            <a:ext cx="884109" cy="732818"/>
          </a:xfrm>
          <a:prstGeom prst="rect">
            <a:avLst/>
          </a:prstGeom>
        </p:spPr>
      </p:pic>
      <p:pic>
        <p:nvPicPr>
          <p:cNvPr id="30" name="Picture 29">
            <a:extLst>
              <a:ext uri="{FF2B5EF4-FFF2-40B4-BE49-F238E27FC236}">
                <a16:creationId xmlns:a16="http://schemas.microsoft.com/office/drawing/2014/main" id="{1CC12ADD-C2CA-AB46-9371-F809F502ABA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97131" y="5511490"/>
            <a:ext cx="884109" cy="732818"/>
          </a:xfrm>
          <a:prstGeom prst="rect">
            <a:avLst/>
          </a:prstGeom>
        </p:spPr>
      </p:pic>
      <p:pic>
        <p:nvPicPr>
          <p:cNvPr id="31" name="Picture 30">
            <a:extLst>
              <a:ext uri="{FF2B5EF4-FFF2-40B4-BE49-F238E27FC236}">
                <a16:creationId xmlns:a16="http://schemas.microsoft.com/office/drawing/2014/main" id="{5D77B198-6466-D547-998E-0F93966FD1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05343" y="5412052"/>
            <a:ext cx="1087407" cy="1144141"/>
          </a:xfrm>
          <a:prstGeom prst="rect">
            <a:avLst/>
          </a:prstGeom>
        </p:spPr>
      </p:pic>
      <p:pic>
        <p:nvPicPr>
          <p:cNvPr id="32" name="Picture 31">
            <a:extLst>
              <a:ext uri="{FF2B5EF4-FFF2-40B4-BE49-F238E27FC236}">
                <a16:creationId xmlns:a16="http://schemas.microsoft.com/office/drawing/2014/main" id="{4BD9F8A4-190F-8542-9263-8CC9C3BCB14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79972" y="5498167"/>
            <a:ext cx="884109" cy="732818"/>
          </a:xfrm>
          <a:prstGeom prst="rect">
            <a:avLst/>
          </a:prstGeom>
        </p:spPr>
      </p:pic>
      <p:pic>
        <p:nvPicPr>
          <p:cNvPr id="33" name="Picture 32">
            <a:extLst>
              <a:ext uri="{FF2B5EF4-FFF2-40B4-BE49-F238E27FC236}">
                <a16:creationId xmlns:a16="http://schemas.microsoft.com/office/drawing/2014/main" id="{1DA48705-48A5-BA4B-8ED1-A3316E7195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14262" y="5498167"/>
            <a:ext cx="884109" cy="732818"/>
          </a:xfrm>
          <a:prstGeom prst="rect">
            <a:avLst/>
          </a:prstGeom>
        </p:spPr>
      </p:pic>
      <p:pic>
        <p:nvPicPr>
          <p:cNvPr id="34" name="Picture 33">
            <a:extLst>
              <a:ext uri="{FF2B5EF4-FFF2-40B4-BE49-F238E27FC236}">
                <a16:creationId xmlns:a16="http://schemas.microsoft.com/office/drawing/2014/main" id="{AD946F46-5633-6642-9796-3CF442868A8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41301" y="5498167"/>
            <a:ext cx="884109" cy="732818"/>
          </a:xfrm>
          <a:prstGeom prst="rect">
            <a:avLst/>
          </a:prstGeom>
        </p:spPr>
      </p:pic>
    </p:spTree>
    <p:extLst>
      <p:ext uri="{BB962C8B-B14F-4D97-AF65-F5344CB8AC3E}">
        <p14:creationId xmlns:p14="http://schemas.microsoft.com/office/powerpoint/2010/main" val="104304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3113E-98C3-D84A-8999-241D7206576B}"/>
              </a:ext>
            </a:extLst>
          </p:cNvPr>
          <p:cNvSpPr>
            <a:spLocks noGrp="1"/>
          </p:cNvSpPr>
          <p:nvPr>
            <p:ph type="title"/>
          </p:nvPr>
        </p:nvSpPr>
        <p:spPr>
          <a:xfrm>
            <a:off x="1154776" y="212834"/>
            <a:ext cx="10324070" cy="639763"/>
          </a:xfrm>
        </p:spPr>
        <p:txBody>
          <a:bodyPr>
            <a:normAutofit/>
          </a:bodyPr>
          <a:lstStyle/>
          <a:p>
            <a:r>
              <a:rPr lang="en-US" sz="3000" b="0" dirty="0">
                <a:latin typeface="Trebuchet MS" panose="020B0703020202090204" pitchFamily="34" charset="0"/>
              </a:rPr>
              <a:t>About Greater Manchester</a:t>
            </a:r>
          </a:p>
        </p:txBody>
      </p:sp>
      <p:pic>
        <p:nvPicPr>
          <p:cNvPr id="3" name="Picture 2">
            <a:extLst>
              <a:ext uri="{FF2B5EF4-FFF2-40B4-BE49-F238E27FC236}">
                <a16:creationId xmlns:a16="http://schemas.microsoft.com/office/drawing/2014/main" id="{4D328855-B550-1B45-881A-D510773FFB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776" y="1742872"/>
            <a:ext cx="8760656" cy="4949432"/>
          </a:xfrm>
          <a:prstGeom prst="rect">
            <a:avLst/>
          </a:prstGeom>
        </p:spPr>
      </p:pic>
      <p:sp>
        <p:nvSpPr>
          <p:cNvPr id="4" name="Text Placeholder 2">
            <a:extLst>
              <a:ext uri="{FF2B5EF4-FFF2-40B4-BE49-F238E27FC236}">
                <a16:creationId xmlns:a16="http://schemas.microsoft.com/office/drawing/2014/main" id="{743E92EA-72E0-CB46-81F4-F6456B3DE43A}"/>
              </a:ext>
            </a:extLst>
          </p:cNvPr>
          <p:cNvSpPr txBox="1">
            <a:spLocks/>
          </p:cNvSpPr>
          <p:nvPr/>
        </p:nvSpPr>
        <p:spPr>
          <a:xfrm>
            <a:off x="1154776" y="764143"/>
            <a:ext cx="10574769" cy="97872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genda-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genda-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genda-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genda-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genda-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solidFill>
                  <a:schemeClr val="tx1">
                    <a:lumMod val="75000"/>
                    <a:lumOff val="25000"/>
                  </a:schemeClr>
                </a:solidFill>
                <a:latin typeface="Trebuchet MS" panose="020B0703020202090204" pitchFamily="34" charset="0"/>
              </a:rPr>
              <a:t>Patient outcomes across Greater Manchester are currently below national averages against a range of disease and mortality figures and faces significant public health challenges</a:t>
            </a:r>
          </a:p>
          <a:p>
            <a:pPr marL="0"/>
            <a:endParaRPr lang="en-US" sz="1800" dirty="0">
              <a:latin typeface="+mn-lt"/>
            </a:endParaRPr>
          </a:p>
        </p:txBody>
      </p:sp>
      <p:sp>
        <p:nvSpPr>
          <p:cNvPr id="5" name="TextBox 4">
            <a:extLst>
              <a:ext uri="{FF2B5EF4-FFF2-40B4-BE49-F238E27FC236}">
                <a16:creationId xmlns:a16="http://schemas.microsoft.com/office/drawing/2014/main" id="{5C96697E-CCFB-E045-B164-315061AD4F6F}"/>
              </a:ext>
            </a:extLst>
          </p:cNvPr>
          <p:cNvSpPr txBox="1"/>
          <p:nvPr/>
        </p:nvSpPr>
        <p:spPr>
          <a:xfrm>
            <a:off x="10262937" y="2779295"/>
            <a:ext cx="1660358" cy="1754326"/>
          </a:xfrm>
          <a:prstGeom prst="rect">
            <a:avLst/>
          </a:prstGeom>
          <a:solidFill>
            <a:srgbClr val="953D86"/>
          </a:solidFill>
        </p:spPr>
        <p:txBody>
          <a:bodyPr wrap="square" rtlCol="0">
            <a:spAutoFit/>
          </a:bodyPr>
          <a:lstStyle/>
          <a:p>
            <a:r>
              <a:rPr lang="en-US" dirty="0">
                <a:solidFill>
                  <a:schemeClr val="bg1"/>
                </a:solidFill>
                <a:latin typeface="Trebuchet MS" panose="020B0703020202090204" pitchFamily="34" charset="0"/>
              </a:rPr>
              <a:t>Strategic document sets clear framework for needs led innovation</a:t>
            </a:r>
          </a:p>
        </p:txBody>
      </p:sp>
    </p:spTree>
    <p:extLst>
      <p:ext uri="{BB962C8B-B14F-4D97-AF65-F5344CB8AC3E}">
        <p14:creationId xmlns:p14="http://schemas.microsoft.com/office/powerpoint/2010/main" val="176054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BDB5D4F-EBFE-E943-BC46-490E99E540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95550" y="5884841"/>
            <a:ext cx="891647" cy="891647"/>
          </a:xfrm>
          <a:prstGeom prst="rect">
            <a:avLst/>
          </a:prstGeom>
        </p:spPr>
      </p:pic>
      <p:sp>
        <p:nvSpPr>
          <p:cNvPr id="2" name="Text Placeholder 1">
            <a:extLst>
              <a:ext uri="{FF2B5EF4-FFF2-40B4-BE49-F238E27FC236}">
                <a16:creationId xmlns:a16="http://schemas.microsoft.com/office/drawing/2014/main" id="{8063E6BE-6766-794B-B6E8-C540080C6176}"/>
              </a:ext>
            </a:extLst>
          </p:cNvPr>
          <p:cNvSpPr>
            <a:spLocks noGrp="1"/>
          </p:cNvSpPr>
          <p:nvPr>
            <p:ph type="body" sz="quarter" idx="10"/>
          </p:nvPr>
        </p:nvSpPr>
        <p:spPr/>
        <p:txBody>
          <a:bodyPr>
            <a:noAutofit/>
          </a:bodyPr>
          <a:lstStyle/>
          <a:p>
            <a:r>
              <a:rPr lang="en-US" sz="2800" b="0" dirty="0">
                <a:solidFill>
                  <a:schemeClr val="tx1">
                    <a:lumMod val="50000"/>
                    <a:lumOff val="50000"/>
                  </a:schemeClr>
                </a:solidFill>
                <a:latin typeface="Calisto MT" panose="02040603050505030304" pitchFamily="18" charset="77"/>
              </a:rPr>
              <a:t>Atrial Fibrillation (AF) &amp; Psoriasis Rapid Access Clinic (P-RAC)</a:t>
            </a:r>
          </a:p>
        </p:txBody>
      </p:sp>
      <p:sp>
        <p:nvSpPr>
          <p:cNvPr id="9" name="Rectangle 8">
            <a:extLst>
              <a:ext uri="{FF2B5EF4-FFF2-40B4-BE49-F238E27FC236}">
                <a16:creationId xmlns:a16="http://schemas.microsoft.com/office/drawing/2014/main" id="{CEB239D3-7A36-C848-92FF-D87F727B4A65}"/>
              </a:ext>
            </a:extLst>
          </p:cNvPr>
          <p:cNvSpPr/>
          <p:nvPr/>
        </p:nvSpPr>
        <p:spPr>
          <a:xfrm>
            <a:off x="1697050" y="2767765"/>
            <a:ext cx="4246542" cy="3562256"/>
          </a:xfrm>
          <a:prstGeom prst="rect">
            <a:avLst/>
          </a:prstGeom>
          <a:solidFill>
            <a:schemeClr val="bg1">
              <a:lumMod val="75000"/>
            </a:schemeClr>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EB836D4-E173-ED47-96B2-F4B672A00580}"/>
              </a:ext>
            </a:extLst>
          </p:cNvPr>
          <p:cNvSpPr/>
          <p:nvPr/>
        </p:nvSpPr>
        <p:spPr>
          <a:xfrm>
            <a:off x="1697050" y="1471033"/>
            <a:ext cx="4246542" cy="1324184"/>
          </a:xfrm>
          <a:prstGeom prst="rect">
            <a:avLst/>
          </a:prstGeom>
          <a:solidFill>
            <a:srgbClr val="B53DAD"/>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2B35B6E6-C1EA-FD46-8883-11E210C67A4C}"/>
              </a:ext>
            </a:extLst>
          </p:cNvPr>
          <p:cNvSpPr/>
          <p:nvPr/>
        </p:nvSpPr>
        <p:spPr>
          <a:xfrm rot="10800000">
            <a:off x="3194959" y="2767765"/>
            <a:ext cx="1250724" cy="382572"/>
          </a:xfrm>
          <a:prstGeom prst="triangle">
            <a:avLst/>
          </a:prstGeom>
          <a:solidFill>
            <a:srgbClr val="B53DAD"/>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E8819DD-E3AD-7D43-9DBD-3F2C9F6D905A}"/>
              </a:ext>
            </a:extLst>
          </p:cNvPr>
          <p:cNvSpPr/>
          <p:nvPr/>
        </p:nvSpPr>
        <p:spPr>
          <a:xfrm>
            <a:off x="6805404" y="2709896"/>
            <a:ext cx="4246542" cy="3627403"/>
          </a:xfrm>
          <a:prstGeom prst="rect">
            <a:avLst/>
          </a:prstGeom>
          <a:solidFill>
            <a:schemeClr val="bg1">
              <a:lumMod val="75000"/>
            </a:schemeClr>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8C93BA6-EB64-9D4B-A9D9-122CFC86BBC4}"/>
              </a:ext>
            </a:extLst>
          </p:cNvPr>
          <p:cNvSpPr/>
          <p:nvPr/>
        </p:nvSpPr>
        <p:spPr>
          <a:xfrm>
            <a:off x="6805404" y="1471033"/>
            <a:ext cx="4246542" cy="1266316"/>
          </a:xfrm>
          <a:prstGeom prst="rect">
            <a:avLst/>
          </a:prstGeom>
          <a:solidFill>
            <a:srgbClr val="B53DAD"/>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8A60A47B-4EB0-A846-8637-4A227E98B2FF}"/>
              </a:ext>
            </a:extLst>
          </p:cNvPr>
          <p:cNvSpPr/>
          <p:nvPr/>
        </p:nvSpPr>
        <p:spPr>
          <a:xfrm rot="10800000">
            <a:off x="8303313" y="2709897"/>
            <a:ext cx="1250724" cy="382572"/>
          </a:xfrm>
          <a:prstGeom prst="triangle">
            <a:avLst/>
          </a:prstGeom>
          <a:solidFill>
            <a:srgbClr val="B53DAD"/>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C98D1F76-99DF-F946-AAC6-B193C0983C14}"/>
              </a:ext>
            </a:extLst>
          </p:cNvPr>
          <p:cNvSpPr txBox="1"/>
          <p:nvPr/>
        </p:nvSpPr>
        <p:spPr>
          <a:xfrm>
            <a:off x="1879975" y="1728561"/>
            <a:ext cx="3880693" cy="400110"/>
          </a:xfrm>
          <a:prstGeom prst="rect">
            <a:avLst/>
          </a:prstGeom>
          <a:noFill/>
        </p:spPr>
        <p:txBody>
          <a:bodyPr wrap="square" rtlCol="0">
            <a:spAutoFit/>
          </a:bodyPr>
          <a:lstStyle/>
          <a:p>
            <a:pPr algn="ctr"/>
            <a:r>
              <a:rPr lang="en-GB" sz="2000" dirty="0">
                <a:solidFill>
                  <a:schemeClr val="bg1"/>
                </a:solidFill>
                <a:latin typeface="Calisto MT" panose="02040603050505030304" pitchFamily="18" charset="77"/>
              </a:rPr>
              <a:t>Atrial Fibrillation (AF)</a:t>
            </a:r>
          </a:p>
        </p:txBody>
      </p:sp>
      <p:sp>
        <p:nvSpPr>
          <p:cNvPr id="16" name="TextBox 15">
            <a:extLst>
              <a:ext uri="{FF2B5EF4-FFF2-40B4-BE49-F238E27FC236}">
                <a16:creationId xmlns:a16="http://schemas.microsoft.com/office/drawing/2014/main" id="{D8E6AF2E-4906-B944-9ECE-F9B46441AB02}"/>
              </a:ext>
            </a:extLst>
          </p:cNvPr>
          <p:cNvSpPr txBox="1"/>
          <p:nvPr/>
        </p:nvSpPr>
        <p:spPr>
          <a:xfrm>
            <a:off x="7603010" y="1726682"/>
            <a:ext cx="2651331" cy="707886"/>
          </a:xfrm>
          <a:prstGeom prst="rect">
            <a:avLst/>
          </a:prstGeom>
          <a:noFill/>
        </p:spPr>
        <p:txBody>
          <a:bodyPr wrap="square" rtlCol="0">
            <a:spAutoFit/>
          </a:bodyPr>
          <a:lstStyle/>
          <a:p>
            <a:pPr algn="ctr"/>
            <a:r>
              <a:rPr lang="en-GB" sz="2000" dirty="0">
                <a:solidFill>
                  <a:schemeClr val="bg1"/>
                </a:solidFill>
                <a:latin typeface="Calisto MT" panose="02040603050505030304" pitchFamily="18" charset="77"/>
              </a:rPr>
              <a:t>Psoriasis Rapid Access Clinic</a:t>
            </a:r>
          </a:p>
        </p:txBody>
      </p:sp>
      <p:sp>
        <p:nvSpPr>
          <p:cNvPr id="17" name="TextBox 16">
            <a:extLst>
              <a:ext uri="{FF2B5EF4-FFF2-40B4-BE49-F238E27FC236}">
                <a16:creationId xmlns:a16="http://schemas.microsoft.com/office/drawing/2014/main" id="{FBFBF3DF-8C6D-614B-958F-C76E37AD5414}"/>
              </a:ext>
            </a:extLst>
          </p:cNvPr>
          <p:cNvSpPr txBox="1"/>
          <p:nvPr/>
        </p:nvSpPr>
        <p:spPr>
          <a:xfrm>
            <a:off x="1879975" y="3143535"/>
            <a:ext cx="3880693" cy="2339102"/>
          </a:xfrm>
          <a:prstGeom prst="rect">
            <a:avLst/>
          </a:prstGeom>
          <a:noFill/>
        </p:spPr>
        <p:txBody>
          <a:bodyPr wrap="square" rtlCol="0">
            <a:spAutoFit/>
          </a:bodyPr>
          <a:lstStyle/>
          <a:p>
            <a:r>
              <a:rPr lang="en-GB" dirty="0">
                <a:ea typeface="Times New Roman" panose="02020603050405020304" pitchFamily="18" charset="0"/>
              </a:rPr>
              <a:t>Support from Amgen/Bayer/Pfizer:</a:t>
            </a:r>
          </a:p>
          <a:p>
            <a:endParaRPr lang="en-GB" dirty="0">
              <a:ea typeface="Times New Roman" panose="02020603050405020304" pitchFamily="18" charset="0"/>
            </a:endParaRPr>
          </a:p>
          <a:p>
            <a:pPr marL="285750" indent="-285750">
              <a:spcAft>
                <a:spcPts val="1200"/>
              </a:spcAft>
              <a:buFont typeface="Arial" panose="020B0604020202020204" pitchFamily="34" charset="0"/>
              <a:buChar char="•"/>
            </a:pPr>
            <a:r>
              <a:rPr lang="en-GB" dirty="0">
                <a:ea typeface="Times New Roman" panose="02020603050405020304" pitchFamily="18" charset="0"/>
              </a:rPr>
              <a:t>Identification &amp; management of AF within a GM CCG, via a specialist Arrhythmia nurse service</a:t>
            </a:r>
          </a:p>
          <a:p>
            <a:pPr marL="285750" indent="-285750">
              <a:spcAft>
                <a:spcPts val="1200"/>
              </a:spcAft>
              <a:buFont typeface="Arial" panose="020B0604020202020204" pitchFamily="34" charset="0"/>
              <a:buChar char="•"/>
            </a:pPr>
            <a:r>
              <a:rPr lang="en-GB" dirty="0">
                <a:ea typeface="Times New Roman" panose="02020603050405020304" pitchFamily="18" charset="0"/>
              </a:rPr>
              <a:t>Mobile detection devices</a:t>
            </a:r>
          </a:p>
          <a:p>
            <a:pPr marL="285750" indent="-285750">
              <a:spcAft>
                <a:spcPts val="1200"/>
              </a:spcAft>
              <a:buFont typeface="Arial" panose="020B0604020202020204" pitchFamily="34" charset="0"/>
              <a:buChar char="•"/>
            </a:pPr>
            <a:r>
              <a:rPr lang="en-GB" dirty="0">
                <a:ea typeface="Times New Roman" panose="02020603050405020304" pitchFamily="18" charset="0"/>
              </a:rPr>
              <a:t>AF self-testing education</a:t>
            </a:r>
          </a:p>
        </p:txBody>
      </p:sp>
      <p:sp>
        <p:nvSpPr>
          <p:cNvPr id="18" name="TextBox 17">
            <a:extLst>
              <a:ext uri="{FF2B5EF4-FFF2-40B4-BE49-F238E27FC236}">
                <a16:creationId xmlns:a16="http://schemas.microsoft.com/office/drawing/2014/main" id="{399CE635-AAF9-DF4A-98C6-519B9767B5EB}"/>
              </a:ext>
            </a:extLst>
          </p:cNvPr>
          <p:cNvSpPr txBox="1"/>
          <p:nvPr/>
        </p:nvSpPr>
        <p:spPr>
          <a:xfrm>
            <a:off x="6990075" y="3157790"/>
            <a:ext cx="3877200" cy="1631216"/>
          </a:xfrm>
          <a:prstGeom prst="rect">
            <a:avLst/>
          </a:prstGeom>
          <a:noFill/>
        </p:spPr>
        <p:txBody>
          <a:bodyPr wrap="square" rtlCol="0">
            <a:spAutoFit/>
          </a:bodyPr>
          <a:lstStyle/>
          <a:p>
            <a:r>
              <a:rPr lang="en-GB" dirty="0">
                <a:ea typeface="Times New Roman" panose="02020603050405020304" pitchFamily="18" charset="0"/>
              </a:rPr>
              <a:t>Support from Celgene:</a:t>
            </a:r>
          </a:p>
          <a:p>
            <a:endParaRPr lang="en-GB" dirty="0">
              <a:ea typeface="Times New Roman" panose="02020603050405020304" pitchFamily="18" charset="0"/>
            </a:endParaRPr>
          </a:p>
          <a:p>
            <a:pPr marL="285750" indent="-285750">
              <a:spcAft>
                <a:spcPts val="1200"/>
              </a:spcAft>
              <a:buFont typeface="Arial" panose="020B0604020202020204" pitchFamily="34" charset="0"/>
              <a:buChar char="•"/>
            </a:pPr>
            <a:r>
              <a:rPr lang="en-GB" dirty="0"/>
              <a:t>Clinical Research Fellow (1FTE)</a:t>
            </a:r>
          </a:p>
          <a:p>
            <a:pPr marL="285750" indent="-285750">
              <a:spcAft>
                <a:spcPts val="1200"/>
              </a:spcAft>
              <a:buFont typeface="Arial" panose="020B0604020202020204" pitchFamily="34" charset="0"/>
              <a:buChar char="•"/>
            </a:pPr>
            <a:r>
              <a:rPr lang="en-GB" dirty="0"/>
              <a:t>Research Fellow - Secondment of senior person from industry </a:t>
            </a:r>
          </a:p>
        </p:txBody>
      </p:sp>
      <p:pic>
        <p:nvPicPr>
          <p:cNvPr id="22" name="Picture 21">
            <a:extLst>
              <a:ext uri="{FF2B5EF4-FFF2-40B4-BE49-F238E27FC236}">
                <a16:creationId xmlns:a16="http://schemas.microsoft.com/office/drawing/2014/main" id="{9D36CFEE-212A-704D-9AC8-DDF1E58B90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35802" y="5498167"/>
            <a:ext cx="884109" cy="732818"/>
          </a:xfrm>
          <a:prstGeom prst="rect">
            <a:avLst/>
          </a:prstGeom>
        </p:spPr>
      </p:pic>
      <p:pic>
        <p:nvPicPr>
          <p:cNvPr id="23" name="Picture 22">
            <a:extLst>
              <a:ext uri="{FF2B5EF4-FFF2-40B4-BE49-F238E27FC236}">
                <a16:creationId xmlns:a16="http://schemas.microsoft.com/office/drawing/2014/main" id="{E0846B6D-AD6F-124A-BF5F-F31C6A90F5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70092" y="5530735"/>
            <a:ext cx="884109" cy="732818"/>
          </a:xfrm>
          <a:prstGeom prst="rect">
            <a:avLst/>
          </a:prstGeom>
        </p:spPr>
      </p:pic>
      <p:pic>
        <p:nvPicPr>
          <p:cNvPr id="24" name="Picture 23">
            <a:extLst>
              <a:ext uri="{FF2B5EF4-FFF2-40B4-BE49-F238E27FC236}">
                <a16:creationId xmlns:a16="http://schemas.microsoft.com/office/drawing/2014/main" id="{EB589198-22A0-FB4A-A451-5F1C6ED019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97131" y="5511490"/>
            <a:ext cx="884109" cy="732818"/>
          </a:xfrm>
          <a:prstGeom prst="rect">
            <a:avLst/>
          </a:prstGeom>
        </p:spPr>
      </p:pic>
      <p:pic>
        <p:nvPicPr>
          <p:cNvPr id="25" name="Picture 24">
            <a:extLst>
              <a:ext uri="{FF2B5EF4-FFF2-40B4-BE49-F238E27FC236}">
                <a16:creationId xmlns:a16="http://schemas.microsoft.com/office/drawing/2014/main" id="{5E991A2B-3D8A-5F43-B55B-037BF661825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50695" y="5542374"/>
            <a:ext cx="884109" cy="732818"/>
          </a:xfrm>
          <a:prstGeom prst="rect">
            <a:avLst/>
          </a:prstGeom>
        </p:spPr>
      </p:pic>
      <p:pic>
        <p:nvPicPr>
          <p:cNvPr id="26" name="Picture 25">
            <a:extLst>
              <a:ext uri="{FF2B5EF4-FFF2-40B4-BE49-F238E27FC236}">
                <a16:creationId xmlns:a16="http://schemas.microsoft.com/office/drawing/2014/main" id="{67056D75-2372-F04F-8AD4-07D78932E4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84985" y="5549542"/>
            <a:ext cx="884109" cy="732818"/>
          </a:xfrm>
          <a:prstGeom prst="rect">
            <a:avLst/>
          </a:prstGeom>
        </p:spPr>
      </p:pic>
      <p:pic>
        <p:nvPicPr>
          <p:cNvPr id="27" name="Picture 26">
            <a:extLst>
              <a:ext uri="{FF2B5EF4-FFF2-40B4-BE49-F238E27FC236}">
                <a16:creationId xmlns:a16="http://schemas.microsoft.com/office/drawing/2014/main" id="{D1F776B6-1046-5340-946B-8D3593EE257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12024" y="5555697"/>
            <a:ext cx="884109" cy="732818"/>
          </a:xfrm>
          <a:prstGeom prst="rect">
            <a:avLst/>
          </a:prstGeom>
        </p:spPr>
      </p:pic>
      <p:pic>
        <p:nvPicPr>
          <p:cNvPr id="28" name="Picture 27">
            <a:extLst>
              <a:ext uri="{FF2B5EF4-FFF2-40B4-BE49-F238E27FC236}">
                <a16:creationId xmlns:a16="http://schemas.microsoft.com/office/drawing/2014/main" id="{2C4D188D-A942-2A4E-8A70-4EAFFBE6487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05343" y="5412052"/>
            <a:ext cx="1087407" cy="1144141"/>
          </a:xfrm>
          <a:prstGeom prst="rect">
            <a:avLst/>
          </a:prstGeom>
        </p:spPr>
      </p:pic>
    </p:spTree>
    <p:extLst>
      <p:ext uri="{BB962C8B-B14F-4D97-AF65-F5344CB8AC3E}">
        <p14:creationId xmlns:p14="http://schemas.microsoft.com/office/powerpoint/2010/main" val="73356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8B8071-C6E7-584B-8053-69467FFEC7E7}"/>
              </a:ext>
            </a:extLst>
          </p:cNvPr>
          <p:cNvSpPr>
            <a:spLocks noGrp="1"/>
          </p:cNvSpPr>
          <p:nvPr>
            <p:ph type="body" sz="quarter" idx="10"/>
          </p:nvPr>
        </p:nvSpPr>
        <p:spPr/>
        <p:txBody>
          <a:bodyPr/>
          <a:lstStyle/>
          <a:p>
            <a:r>
              <a:rPr lang="en-US" dirty="0"/>
              <a:t>GM infrastructure for digital</a:t>
            </a:r>
          </a:p>
        </p:txBody>
      </p:sp>
      <p:sp>
        <p:nvSpPr>
          <p:cNvPr id="3" name="Text Placeholder 2">
            <a:extLst>
              <a:ext uri="{FF2B5EF4-FFF2-40B4-BE49-F238E27FC236}">
                <a16:creationId xmlns:a16="http://schemas.microsoft.com/office/drawing/2014/main" id="{07D4AA35-E6E3-5B4E-BEF2-F9CD1D9F4B2A}"/>
              </a:ext>
            </a:extLst>
          </p:cNvPr>
          <p:cNvSpPr>
            <a:spLocks noGrp="1"/>
          </p:cNvSpPr>
          <p:nvPr>
            <p:ph type="body" sz="quarter" idx="11"/>
          </p:nvPr>
        </p:nvSpPr>
        <p:spPr/>
        <p:txBody>
          <a:bodyPr/>
          <a:lstStyle/>
          <a:p>
            <a:r>
              <a:rPr lang="en-US" dirty="0"/>
              <a:t>Local relevance and value with regional and national connectivity</a:t>
            </a:r>
          </a:p>
        </p:txBody>
      </p:sp>
      <p:sp>
        <p:nvSpPr>
          <p:cNvPr id="5" name="Oval 4">
            <a:extLst>
              <a:ext uri="{FF2B5EF4-FFF2-40B4-BE49-F238E27FC236}">
                <a16:creationId xmlns:a16="http://schemas.microsoft.com/office/drawing/2014/main" id="{1C3EFF49-33DB-9845-9360-454AEDC5298C}"/>
              </a:ext>
            </a:extLst>
          </p:cNvPr>
          <p:cNvSpPr/>
          <p:nvPr/>
        </p:nvSpPr>
        <p:spPr>
          <a:xfrm>
            <a:off x="3189324" y="2361427"/>
            <a:ext cx="3151460" cy="29555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 Interoperability Hub</a:t>
            </a:r>
          </a:p>
          <a:p>
            <a:pPr algn="ctr"/>
            <a:endParaRPr lang="en-US" sz="1400" dirty="0"/>
          </a:p>
          <a:p>
            <a:pPr algn="ctr"/>
            <a:r>
              <a:rPr lang="en-US" sz="1400" dirty="0"/>
              <a:t>(Local Health Care Record Exemplar)</a:t>
            </a:r>
          </a:p>
          <a:p>
            <a:pPr algn="ctr"/>
            <a:endParaRPr lang="en-US" sz="1400" dirty="0"/>
          </a:p>
          <a:p>
            <a:pPr algn="ctr"/>
            <a:r>
              <a:rPr lang="en-US" sz="1400" dirty="0"/>
              <a:t>Single instance of Interoperable Health and social care record for 2.8 M citizens</a:t>
            </a:r>
          </a:p>
        </p:txBody>
      </p:sp>
      <p:sp>
        <p:nvSpPr>
          <p:cNvPr id="6" name="Oval 5">
            <a:extLst>
              <a:ext uri="{FF2B5EF4-FFF2-40B4-BE49-F238E27FC236}">
                <a16:creationId xmlns:a16="http://schemas.microsoft.com/office/drawing/2014/main" id="{CCA04869-71B6-DB45-A60E-9CF0036DB39D}"/>
              </a:ext>
            </a:extLst>
          </p:cNvPr>
          <p:cNvSpPr/>
          <p:nvPr/>
        </p:nvSpPr>
        <p:spPr>
          <a:xfrm>
            <a:off x="5519089" y="2348791"/>
            <a:ext cx="3151460" cy="2955502"/>
          </a:xfrm>
          <a:prstGeom prst="ellipse">
            <a:avLst/>
          </a:prstGeom>
          <a:solidFill>
            <a:schemeClr val="bg2">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 </a:t>
            </a:r>
            <a:r>
              <a:rPr lang="en-US" sz="1400" b="1" dirty="0">
                <a:solidFill>
                  <a:schemeClr val="tx1"/>
                </a:solidFill>
              </a:rPr>
              <a:t>Digital Innovation Hub</a:t>
            </a:r>
          </a:p>
          <a:p>
            <a:pPr algn="ctr"/>
            <a:endParaRPr lang="en-US" sz="1400" dirty="0">
              <a:solidFill>
                <a:schemeClr val="tx1"/>
              </a:solidFill>
            </a:endParaRPr>
          </a:p>
          <a:p>
            <a:pPr algn="ctr"/>
            <a:r>
              <a:rPr lang="en-US" sz="1400" dirty="0">
                <a:solidFill>
                  <a:schemeClr val="tx1"/>
                </a:solidFill>
              </a:rPr>
              <a:t> infrastructure for</a:t>
            </a:r>
          </a:p>
          <a:p>
            <a:pPr algn="ctr"/>
            <a:endParaRPr lang="en-US" sz="1400" dirty="0">
              <a:solidFill>
                <a:schemeClr val="tx1"/>
              </a:solidFill>
            </a:endParaRPr>
          </a:p>
          <a:p>
            <a:pPr algn="ctr"/>
            <a:r>
              <a:rPr lang="en-US" sz="1400" dirty="0">
                <a:solidFill>
                  <a:schemeClr val="tx1"/>
                </a:solidFill>
              </a:rPr>
              <a:t> RWE trials,</a:t>
            </a:r>
          </a:p>
          <a:p>
            <a:pPr algn="ctr"/>
            <a:r>
              <a:rPr lang="en-US" sz="1400" dirty="0">
                <a:solidFill>
                  <a:schemeClr val="tx1"/>
                </a:solidFill>
              </a:rPr>
              <a:t> data science </a:t>
            </a:r>
          </a:p>
        </p:txBody>
      </p:sp>
      <p:sp>
        <p:nvSpPr>
          <p:cNvPr id="7" name="TextBox 6">
            <a:extLst>
              <a:ext uri="{FF2B5EF4-FFF2-40B4-BE49-F238E27FC236}">
                <a16:creationId xmlns:a16="http://schemas.microsoft.com/office/drawing/2014/main" id="{25B2B640-AE5D-2E46-A54E-58FE8775A85C}"/>
              </a:ext>
            </a:extLst>
          </p:cNvPr>
          <p:cNvSpPr txBox="1"/>
          <p:nvPr/>
        </p:nvSpPr>
        <p:spPr>
          <a:xfrm>
            <a:off x="8872498" y="2724577"/>
            <a:ext cx="1497054" cy="369332"/>
          </a:xfrm>
          <a:prstGeom prst="rect">
            <a:avLst/>
          </a:prstGeom>
          <a:noFill/>
        </p:spPr>
        <p:txBody>
          <a:bodyPr wrap="square" rtlCol="0">
            <a:spAutoFit/>
          </a:bodyPr>
          <a:lstStyle/>
          <a:p>
            <a:r>
              <a:rPr lang="en-US" dirty="0"/>
              <a:t>Pharma</a:t>
            </a:r>
          </a:p>
        </p:txBody>
      </p:sp>
      <p:sp>
        <p:nvSpPr>
          <p:cNvPr id="8" name="TextBox 7">
            <a:extLst>
              <a:ext uri="{FF2B5EF4-FFF2-40B4-BE49-F238E27FC236}">
                <a16:creationId xmlns:a16="http://schemas.microsoft.com/office/drawing/2014/main" id="{17415529-8ECF-CC4C-8BBB-B5E2BE6087D7}"/>
              </a:ext>
            </a:extLst>
          </p:cNvPr>
          <p:cNvSpPr txBox="1"/>
          <p:nvPr/>
        </p:nvSpPr>
        <p:spPr>
          <a:xfrm>
            <a:off x="9170946" y="3234106"/>
            <a:ext cx="1497054" cy="369332"/>
          </a:xfrm>
          <a:prstGeom prst="rect">
            <a:avLst/>
          </a:prstGeom>
          <a:noFill/>
        </p:spPr>
        <p:txBody>
          <a:bodyPr wrap="square" rtlCol="0">
            <a:spAutoFit/>
          </a:bodyPr>
          <a:lstStyle/>
          <a:p>
            <a:r>
              <a:rPr lang="en-US" dirty="0"/>
              <a:t>Med Tech</a:t>
            </a:r>
          </a:p>
        </p:txBody>
      </p:sp>
      <p:sp>
        <p:nvSpPr>
          <p:cNvPr id="9" name="TextBox 8">
            <a:extLst>
              <a:ext uri="{FF2B5EF4-FFF2-40B4-BE49-F238E27FC236}">
                <a16:creationId xmlns:a16="http://schemas.microsoft.com/office/drawing/2014/main" id="{25E755C9-D84E-814B-A484-97090831CDA7}"/>
              </a:ext>
            </a:extLst>
          </p:cNvPr>
          <p:cNvSpPr txBox="1"/>
          <p:nvPr/>
        </p:nvSpPr>
        <p:spPr>
          <a:xfrm>
            <a:off x="9075463" y="3793699"/>
            <a:ext cx="1497054" cy="369332"/>
          </a:xfrm>
          <a:prstGeom prst="rect">
            <a:avLst/>
          </a:prstGeom>
          <a:noFill/>
        </p:spPr>
        <p:txBody>
          <a:bodyPr wrap="square" rtlCol="0">
            <a:spAutoFit/>
          </a:bodyPr>
          <a:lstStyle/>
          <a:p>
            <a:r>
              <a:rPr lang="en-US" dirty="0"/>
              <a:t>Technology</a:t>
            </a:r>
          </a:p>
        </p:txBody>
      </p:sp>
      <p:sp>
        <p:nvSpPr>
          <p:cNvPr id="10" name="TextBox 9">
            <a:extLst>
              <a:ext uri="{FF2B5EF4-FFF2-40B4-BE49-F238E27FC236}">
                <a16:creationId xmlns:a16="http://schemas.microsoft.com/office/drawing/2014/main" id="{98F305F3-38E5-F042-A110-93B9A17C3A2C}"/>
              </a:ext>
            </a:extLst>
          </p:cNvPr>
          <p:cNvSpPr txBox="1"/>
          <p:nvPr/>
        </p:nvSpPr>
        <p:spPr>
          <a:xfrm>
            <a:off x="2642861" y="5961875"/>
            <a:ext cx="1497054" cy="307777"/>
          </a:xfrm>
          <a:prstGeom prst="rect">
            <a:avLst/>
          </a:prstGeom>
          <a:noFill/>
        </p:spPr>
        <p:txBody>
          <a:bodyPr wrap="square" rtlCol="0">
            <a:spAutoFit/>
          </a:bodyPr>
          <a:lstStyle/>
          <a:p>
            <a:r>
              <a:rPr lang="en-US" sz="1400" dirty="0"/>
              <a:t>Direct care</a:t>
            </a:r>
          </a:p>
        </p:txBody>
      </p:sp>
      <p:sp>
        <p:nvSpPr>
          <p:cNvPr id="11" name="TextBox 10">
            <a:extLst>
              <a:ext uri="{FF2B5EF4-FFF2-40B4-BE49-F238E27FC236}">
                <a16:creationId xmlns:a16="http://schemas.microsoft.com/office/drawing/2014/main" id="{68338CE9-8D34-0F4D-9AAD-C1632CD5EF2C}"/>
              </a:ext>
            </a:extLst>
          </p:cNvPr>
          <p:cNvSpPr txBox="1"/>
          <p:nvPr/>
        </p:nvSpPr>
        <p:spPr>
          <a:xfrm>
            <a:off x="4534081" y="5978671"/>
            <a:ext cx="1497054" cy="738664"/>
          </a:xfrm>
          <a:prstGeom prst="rect">
            <a:avLst/>
          </a:prstGeom>
          <a:noFill/>
        </p:spPr>
        <p:txBody>
          <a:bodyPr wrap="square" rtlCol="0">
            <a:spAutoFit/>
          </a:bodyPr>
          <a:lstStyle/>
          <a:p>
            <a:r>
              <a:rPr lang="en-US" sz="1400" dirty="0"/>
              <a:t>Performance management and payment reform</a:t>
            </a:r>
          </a:p>
        </p:txBody>
      </p:sp>
      <p:sp>
        <p:nvSpPr>
          <p:cNvPr id="12" name="TextBox 11">
            <a:extLst>
              <a:ext uri="{FF2B5EF4-FFF2-40B4-BE49-F238E27FC236}">
                <a16:creationId xmlns:a16="http://schemas.microsoft.com/office/drawing/2014/main" id="{BBA60103-ED4E-0B45-A6B2-BC560396E109}"/>
              </a:ext>
            </a:extLst>
          </p:cNvPr>
          <p:cNvSpPr txBox="1"/>
          <p:nvPr/>
        </p:nvSpPr>
        <p:spPr>
          <a:xfrm>
            <a:off x="6346292" y="6007540"/>
            <a:ext cx="1497054" cy="523220"/>
          </a:xfrm>
          <a:prstGeom prst="rect">
            <a:avLst/>
          </a:prstGeom>
          <a:noFill/>
        </p:spPr>
        <p:txBody>
          <a:bodyPr wrap="square" rtlCol="0">
            <a:spAutoFit/>
          </a:bodyPr>
          <a:lstStyle/>
          <a:p>
            <a:r>
              <a:rPr lang="en-US" sz="1400" dirty="0"/>
              <a:t>Service planning and reform</a:t>
            </a:r>
          </a:p>
        </p:txBody>
      </p:sp>
      <p:sp>
        <p:nvSpPr>
          <p:cNvPr id="13" name="TextBox 12">
            <a:extLst>
              <a:ext uri="{FF2B5EF4-FFF2-40B4-BE49-F238E27FC236}">
                <a16:creationId xmlns:a16="http://schemas.microsoft.com/office/drawing/2014/main" id="{5C322625-DFD8-524A-BC8D-9A99E05B734A}"/>
              </a:ext>
            </a:extLst>
          </p:cNvPr>
          <p:cNvSpPr txBox="1"/>
          <p:nvPr/>
        </p:nvSpPr>
        <p:spPr>
          <a:xfrm>
            <a:off x="8218639" y="5992907"/>
            <a:ext cx="1713648" cy="523220"/>
          </a:xfrm>
          <a:prstGeom prst="rect">
            <a:avLst/>
          </a:prstGeom>
          <a:noFill/>
        </p:spPr>
        <p:txBody>
          <a:bodyPr wrap="square" rtlCol="0">
            <a:spAutoFit/>
          </a:bodyPr>
          <a:lstStyle/>
          <a:p>
            <a:r>
              <a:rPr lang="en-US" sz="1400" dirty="0"/>
              <a:t>Population health/wellness</a:t>
            </a:r>
          </a:p>
        </p:txBody>
      </p:sp>
      <p:sp>
        <p:nvSpPr>
          <p:cNvPr id="14" name="TextBox 13">
            <a:extLst>
              <a:ext uri="{FF2B5EF4-FFF2-40B4-BE49-F238E27FC236}">
                <a16:creationId xmlns:a16="http://schemas.microsoft.com/office/drawing/2014/main" id="{8E15A597-A0BA-8246-A4F6-ADB45FE76E99}"/>
              </a:ext>
            </a:extLst>
          </p:cNvPr>
          <p:cNvSpPr txBox="1"/>
          <p:nvPr/>
        </p:nvSpPr>
        <p:spPr>
          <a:xfrm>
            <a:off x="8889625" y="4447379"/>
            <a:ext cx="1497054" cy="369332"/>
          </a:xfrm>
          <a:prstGeom prst="rect">
            <a:avLst/>
          </a:prstGeom>
          <a:noFill/>
        </p:spPr>
        <p:txBody>
          <a:bodyPr wrap="square" rtlCol="0">
            <a:spAutoFit/>
          </a:bodyPr>
          <a:lstStyle/>
          <a:p>
            <a:r>
              <a:rPr lang="en-US" dirty="0"/>
              <a:t>Academia</a:t>
            </a:r>
          </a:p>
        </p:txBody>
      </p:sp>
      <p:sp>
        <p:nvSpPr>
          <p:cNvPr id="15" name="Down Arrow 14">
            <a:extLst>
              <a:ext uri="{FF2B5EF4-FFF2-40B4-BE49-F238E27FC236}">
                <a16:creationId xmlns:a16="http://schemas.microsoft.com/office/drawing/2014/main" id="{F29E537B-BC8C-E147-9444-ECBB7410310D}"/>
              </a:ext>
            </a:extLst>
          </p:cNvPr>
          <p:cNvSpPr/>
          <p:nvPr/>
        </p:nvSpPr>
        <p:spPr>
          <a:xfrm>
            <a:off x="3071345" y="5756837"/>
            <a:ext cx="361236" cy="194818"/>
          </a:xfrm>
          <a:prstGeom prst="downArrow">
            <a:avLst/>
          </a:prstGeom>
          <a:solidFill>
            <a:srgbClr val="C50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own Arrow 15">
            <a:extLst>
              <a:ext uri="{FF2B5EF4-FFF2-40B4-BE49-F238E27FC236}">
                <a16:creationId xmlns:a16="http://schemas.microsoft.com/office/drawing/2014/main" id="{FADB9FC1-ED6B-2F4E-9325-80BDA350E50F}"/>
              </a:ext>
            </a:extLst>
          </p:cNvPr>
          <p:cNvSpPr/>
          <p:nvPr/>
        </p:nvSpPr>
        <p:spPr>
          <a:xfrm>
            <a:off x="4902464" y="5756837"/>
            <a:ext cx="361236" cy="194818"/>
          </a:xfrm>
          <a:prstGeom prst="downArrow">
            <a:avLst/>
          </a:prstGeom>
          <a:solidFill>
            <a:srgbClr val="C50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Down Arrow 16">
            <a:extLst>
              <a:ext uri="{FF2B5EF4-FFF2-40B4-BE49-F238E27FC236}">
                <a16:creationId xmlns:a16="http://schemas.microsoft.com/office/drawing/2014/main" id="{9E7C24A5-4EE1-5C44-BC60-E26124C5F3C7}"/>
              </a:ext>
            </a:extLst>
          </p:cNvPr>
          <p:cNvSpPr/>
          <p:nvPr/>
        </p:nvSpPr>
        <p:spPr>
          <a:xfrm>
            <a:off x="6733583" y="5756837"/>
            <a:ext cx="361236" cy="194818"/>
          </a:xfrm>
          <a:prstGeom prst="downArrow">
            <a:avLst/>
          </a:prstGeom>
          <a:solidFill>
            <a:srgbClr val="C50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own Arrow 17">
            <a:extLst>
              <a:ext uri="{FF2B5EF4-FFF2-40B4-BE49-F238E27FC236}">
                <a16:creationId xmlns:a16="http://schemas.microsoft.com/office/drawing/2014/main" id="{4191ADDA-2307-D74B-AD1B-13DEFB011C12}"/>
              </a:ext>
            </a:extLst>
          </p:cNvPr>
          <p:cNvSpPr/>
          <p:nvPr/>
        </p:nvSpPr>
        <p:spPr>
          <a:xfrm>
            <a:off x="8592836" y="5734652"/>
            <a:ext cx="361236" cy="194818"/>
          </a:xfrm>
          <a:prstGeom prst="downArrow">
            <a:avLst/>
          </a:prstGeom>
          <a:solidFill>
            <a:srgbClr val="C50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14EF93D8-AD88-434F-9036-3D7698CC0706}"/>
              </a:ext>
            </a:extLst>
          </p:cNvPr>
          <p:cNvGrpSpPr/>
          <p:nvPr/>
        </p:nvGrpSpPr>
        <p:grpSpPr>
          <a:xfrm>
            <a:off x="8264071" y="3301653"/>
            <a:ext cx="789047" cy="258339"/>
            <a:chOff x="4778786" y="513184"/>
            <a:chExt cx="789047" cy="258339"/>
          </a:xfrm>
        </p:grpSpPr>
        <p:sp>
          <p:nvSpPr>
            <p:cNvPr id="20" name="Right Arrow 19">
              <a:extLst>
                <a:ext uri="{FF2B5EF4-FFF2-40B4-BE49-F238E27FC236}">
                  <a16:creationId xmlns:a16="http://schemas.microsoft.com/office/drawing/2014/main" id="{C1D15AF1-CCCB-E243-88E9-2CD7F59DF47C}"/>
                </a:ext>
              </a:extLst>
            </p:cNvPr>
            <p:cNvSpPr/>
            <p:nvPr/>
          </p:nvSpPr>
          <p:spPr>
            <a:xfrm>
              <a:off x="4987622" y="513184"/>
              <a:ext cx="580211" cy="25784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Arrow 20">
              <a:extLst>
                <a:ext uri="{FF2B5EF4-FFF2-40B4-BE49-F238E27FC236}">
                  <a16:creationId xmlns:a16="http://schemas.microsoft.com/office/drawing/2014/main" id="{FBF967B9-CFB7-034A-BC22-307721C8A8D8}"/>
                </a:ext>
              </a:extLst>
            </p:cNvPr>
            <p:cNvSpPr/>
            <p:nvPr/>
          </p:nvSpPr>
          <p:spPr>
            <a:xfrm rot="10800000">
              <a:off x="4778786" y="513678"/>
              <a:ext cx="608429" cy="25784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14E6067C-EAF6-2F41-B9F8-92533634B52B}"/>
              </a:ext>
            </a:extLst>
          </p:cNvPr>
          <p:cNvGrpSpPr/>
          <p:nvPr/>
        </p:nvGrpSpPr>
        <p:grpSpPr>
          <a:xfrm>
            <a:off x="8041332" y="2779056"/>
            <a:ext cx="789047" cy="258339"/>
            <a:chOff x="4778786" y="513184"/>
            <a:chExt cx="789047" cy="258339"/>
          </a:xfrm>
        </p:grpSpPr>
        <p:sp>
          <p:nvSpPr>
            <p:cNvPr id="23" name="Right Arrow 22">
              <a:extLst>
                <a:ext uri="{FF2B5EF4-FFF2-40B4-BE49-F238E27FC236}">
                  <a16:creationId xmlns:a16="http://schemas.microsoft.com/office/drawing/2014/main" id="{C3072C5A-E4A0-F84F-8340-726516F3590B}"/>
                </a:ext>
              </a:extLst>
            </p:cNvPr>
            <p:cNvSpPr/>
            <p:nvPr/>
          </p:nvSpPr>
          <p:spPr>
            <a:xfrm>
              <a:off x="4987622" y="513184"/>
              <a:ext cx="580211" cy="25784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Arrow 23">
              <a:extLst>
                <a:ext uri="{FF2B5EF4-FFF2-40B4-BE49-F238E27FC236}">
                  <a16:creationId xmlns:a16="http://schemas.microsoft.com/office/drawing/2014/main" id="{BA5AAD24-833C-8941-8CF0-00D179CF9973}"/>
                </a:ext>
              </a:extLst>
            </p:cNvPr>
            <p:cNvSpPr/>
            <p:nvPr/>
          </p:nvSpPr>
          <p:spPr>
            <a:xfrm rot="10800000">
              <a:off x="4778786" y="513678"/>
              <a:ext cx="608429" cy="25784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E84AA5CE-D1DB-DD47-9F52-73DCB2C96360}"/>
              </a:ext>
            </a:extLst>
          </p:cNvPr>
          <p:cNvGrpSpPr/>
          <p:nvPr/>
        </p:nvGrpSpPr>
        <p:grpSpPr>
          <a:xfrm>
            <a:off x="8270588" y="3887935"/>
            <a:ext cx="789047" cy="258339"/>
            <a:chOff x="4778786" y="513184"/>
            <a:chExt cx="789047" cy="258339"/>
          </a:xfrm>
        </p:grpSpPr>
        <p:sp>
          <p:nvSpPr>
            <p:cNvPr id="26" name="Right Arrow 25">
              <a:extLst>
                <a:ext uri="{FF2B5EF4-FFF2-40B4-BE49-F238E27FC236}">
                  <a16:creationId xmlns:a16="http://schemas.microsoft.com/office/drawing/2014/main" id="{D6D9B380-A427-A84D-8D4E-EBFAE0988EAC}"/>
                </a:ext>
              </a:extLst>
            </p:cNvPr>
            <p:cNvSpPr/>
            <p:nvPr/>
          </p:nvSpPr>
          <p:spPr>
            <a:xfrm>
              <a:off x="4987622" y="513184"/>
              <a:ext cx="580211" cy="25784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Arrow 26">
              <a:extLst>
                <a:ext uri="{FF2B5EF4-FFF2-40B4-BE49-F238E27FC236}">
                  <a16:creationId xmlns:a16="http://schemas.microsoft.com/office/drawing/2014/main" id="{697F09BC-08F7-6741-97C1-BF4AC3A72B71}"/>
                </a:ext>
              </a:extLst>
            </p:cNvPr>
            <p:cNvSpPr/>
            <p:nvPr/>
          </p:nvSpPr>
          <p:spPr>
            <a:xfrm rot="10800000">
              <a:off x="4778786" y="513678"/>
              <a:ext cx="608429" cy="25784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FDD59435-91CF-D94B-A3DC-C87F4BC224C2}"/>
              </a:ext>
            </a:extLst>
          </p:cNvPr>
          <p:cNvGrpSpPr/>
          <p:nvPr/>
        </p:nvGrpSpPr>
        <p:grpSpPr>
          <a:xfrm>
            <a:off x="8074916" y="4477753"/>
            <a:ext cx="789047" cy="258339"/>
            <a:chOff x="4778786" y="513184"/>
            <a:chExt cx="789047" cy="258339"/>
          </a:xfrm>
        </p:grpSpPr>
        <p:sp>
          <p:nvSpPr>
            <p:cNvPr id="29" name="Right Arrow 28">
              <a:extLst>
                <a:ext uri="{FF2B5EF4-FFF2-40B4-BE49-F238E27FC236}">
                  <a16:creationId xmlns:a16="http://schemas.microsoft.com/office/drawing/2014/main" id="{68867042-CA26-F64F-9B5C-9F8B240ED97A}"/>
                </a:ext>
              </a:extLst>
            </p:cNvPr>
            <p:cNvSpPr/>
            <p:nvPr/>
          </p:nvSpPr>
          <p:spPr>
            <a:xfrm>
              <a:off x="4987622" y="513184"/>
              <a:ext cx="580211" cy="25784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Arrow 29">
              <a:extLst>
                <a:ext uri="{FF2B5EF4-FFF2-40B4-BE49-F238E27FC236}">
                  <a16:creationId xmlns:a16="http://schemas.microsoft.com/office/drawing/2014/main" id="{A1E2A59D-6739-644A-B674-8CE703933BBC}"/>
                </a:ext>
              </a:extLst>
            </p:cNvPr>
            <p:cNvSpPr/>
            <p:nvPr/>
          </p:nvSpPr>
          <p:spPr>
            <a:xfrm rot="10800000">
              <a:off x="4778786" y="513678"/>
              <a:ext cx="608429" cy="25784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extLst>
              <a:ext uri="{FF2B5EF4-FFF2-40B4-BE49-F238E27FC236}">
                <a16:creationId xmlns:a16="http://schemas.microsoft.com/office/drawing/2014/main" id="{03A541E3-9B46-1D49-BEB7-AA07E64A6360}"/>
              </a:ext>
            </a:extLst>
          </p:cNvPr>
          <p:cNvSpPr txBox="1"/>
          <p:nvPr/>
        </p:nvSpPr>
        <p:spPr>
          <a:xfrm>
            <a:off x="3655432" y="4891950"/>
            <a:ext cx="4419483" cy="369332"/>
          </a:xfrm>
          <a:prstGeom prst="rect">
            <a:avLst/>
          </a:prstGeom>
          <a:solidFill>
            <a:srgbClr val="EC00A9"/>
          </a:solidFill>
        </p:spPr>
        <p:txBody>
          <a:bodyPr wrap="square" rtlCol="0">
            <a:spAutoFit/>
          </a:bodyPr>
          <a:lstStyle/>
          <a:p>
            <a:pPr algn="ctr"/>
            <a:r>
              <a:rPr lang="en-US" b="1" dirty="0">
                <a:solidFill>
                  <a:schemeClr val="bg1"/>
                </a:solidFill>
              </a:rPr>
              <a:t>Embedded governance at city region level</a:t>
            </a:r>
          </a:p>
        </p:txBody>
      </p:sp>
      <p:sp>
        <p:nvSpPr>
          <p:cNvPr id="32" name="TextBox 31">
            <a:extLst>
              <a:ext uri="{FF2B5EF4-FFF2-40B4-BE49-F238E27FC236}">
                <a16:creationId xmlns:a16="http://schemas.microsoft.com/office/drawing/2014/main" id="{332330FA-A683-0D43-B2AE-739221568AB0}"/>
              </a:ext>
            </a:extLst>
          </p:cNvPr>
          <p:cNvSpPr txBox="1"/>
          <p:nvPr/>
        </p:nvSpPr>
        <p:spPr>
          <a:xfrm>
            <a:off x="1744477" y="3648195"/>
            <a:ext cx="1497054" cy="369332"/>
          </a:xfrm>
          <a:prstGeom prst="rect">
            <a:avLst/>
          </a:prstGeom>
          <a:noFill/>
        </p:spPr>
        <p:txBody>
          <a:bodyPr wrap="square" rtlCol="0">
            <a:spAutoFit/>
          </a:bodyPr>
          <a:lstStyle/>
          <a:p>
            <a:r>
              <a:rPr lang="en-US" dirty="0"/>
              <a:t>Technology</a:t>
            </a:r>
          </a:p>
        </p:txBody>
      </p:sp>
      <p:sp>
        <p:nvSpPr>
          <p:cNvPr id="33" name="Right Arrow 32">
            <a:extLst>
              <a:ext uri="{FF2B5EF4-FFF2-40B4-BE49-F238E27FC236}">
                <a16:creationId xmlns:a16="http://schemas.microsoft.com/office/drawing/2014/main" id="{9485AF30-49E3-E543-83BA-AB1F87FEE399}"/>
              </a:ext>
            </a:extLst>
          </p:cNvPr>
          <p:cNvSpPr/>
          <p:nvPr/>
        </p:nvSpPr>
        <p:spPr>
          <a:xfrm>
            <a:off x="2966616" y="3743307"/>
            <a:ext cx="580211" cy="257845"/>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Left Brace 33">
            <a:extLst>
              <a:ext uri="{FF2B5EF4-FFF2-40B4-BE49-F238E27FC236}">
                <a16:creationId xmlns:a16="http://schemas.microsoft.com/office/drawing/2014/main" id="{C4AB33CC-4B62-A643-9D41-55BDA4082531}"/>
              </a:ext>
            </a:extLst>
          </p:cNvPr>
          <p:cNvSpPr/>
          <p:nvPr/>
        </p:nvSpPr>
        <p:spPr>
          <a:xfrm rot="16200000">
            <a:off x="5807018" y="1450002"/>
            <a:ext cx="448234" cy="7958573"/>
          </a:xfrm>
          <a:prstGeom prst="leftBrace">
            <a:avLst/>
          </a:prstGeom>
          <a:ln w="53975">
            <a:solidFill>
              <a:srgbClr val="B43DA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5" name="Left Brace 34">
            <a:extLst>
              <a:ext uri="{FF2B5EF4-FFF2-40B4-BE49-F238E27FC236}">
                <a16:creationId xmlns:a16="http://schemas.microsoft.com/office/drawing/2014/main" id="{831004A2-AFE8-5042-B07A-1ECC15685AB3}"/>
              </a:ext>
            </a:extLst>
          </p:cNvPr>
          <p:cNvSpPr/>
          <p:nvPr/>
        </p:nvSpPr>
        <p:spPr>
          <a:xfrm rot="5400000">
            <a:off x="5736120" y="-1782076"/>
            <a:ext cx="448234" cy="7958573"/>
          </a:xfrm>
          <a:prstGeom prst="leftBrace">
            <a:avLst/>
          </a:prstGeom>
          <a:ln w="53975">
            <a:solidFill>
              <a:schemeClr val="tx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6" name="TextBox 35">
            <a:extLst>
              <a:ext uri="{FF2B5EF4-FFF2-40B4-BE49-F238E27FC236}">
                <a16:creationId xmlns:a16="http://schemas.microsoft.com/office/drawing/2014/main" id="{93C9323F-6B97-9044-A819-F810BEB0173C}"/>
              </a:ext>
            </a:extLst>
          </p:cNvPr>
          <p:cNvSpPr txBox="1"/>
          <p:nvPr/>
        </p:nvSpPr>
        <p:spPr>
          <a:xfrm>
            <a:off x="4159528" y="1640828"/>
            <a:ext cx="3743215" cy="307777"/>
          </a:xfrm>
          <a:prstGeom prst="rect">
            <a:avLst/>
          </a:prstGeom>
          <a:noFill/>
        </p:spPr>
        <p:txBody>
          <a:bodyPr wrap="square" rtlCol="0">
            <a:spAutoFit/>
          </a:bodyPr>
          <a:lstStyle/>
          <a:p>
            <a:pPr algn="ctr"/>
            <a:r>
              <a:rPr lang="en-US" sz="1400" dirty="0"/>
              <a:t>Regional and national interoperability</a:t>
            </a:r>
          </a:p>
        </p:txBody>
      </p:sp>
      <p:sp>
        <p:nvSpPr>
          <p:cNvPr id="37" name="TextBox 36">
            <a:extLst>
              <a:ext uri="{FF2B5EF4-FFF2-40B4-BE49-F238E27FC236}">
                <a16:creationId xmlns:a16="http://schemas.microsoft.com/office/drawing/2014/main" id="{99F942A4-5AAE-934F-9C4E-D929F433DD56}"/>
              </a:ext>
            </a:extLst>
          </p:cNvPr>
          <p:cNvSpPr txBox="1"/>
          <p:nvPr/>
        </p:nvSpPr>
        <p:spPr>
          <a:xfrm rot="16200000">
            <a:off x="5140504" y="3558663"/>
            <a:ext cx="1497054" cy="523220"/>
          </a:xfrm>
          <a:prstGeom prst="rect">
            <a:avLst/>
          </a:prstGeom>
          <a:noFill/>
        </p:spPr>
        <p:txBody>
          <a:bodyPr wrap="square" rtlCol="0">
            <a:spAutoFit/>
          </a:bodyPr>
          <a:lstStyle/>
          <a:p>
            <a:pPr algn="ctr"/>
            <a:r>
              <a:rPr lang="en-US" sz="1400" b="1" dirty="0"/>
              <a:t>Digital transformation</a:t>
            </a:r>
          </a:p>
        </p:txBody>
      </p:sp>
    </p:spTree>
    <p:extLst>
      <p:ext uri="{BB962C8B-B14F-4D97-AF65-F5344CB8AC3E}">
        <p14:creationId xmlns:p14="http://schemas.microsoft.com/office/powerpoint/2010/main" val="2862077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88DB92-D393-EE42-BD89-CB83360FE2FC}"/>
              </a:ext>
            </a:extLst>
          </p:cNvPr>
          <p:cNvSpPr>
            <a:spLocks noGrp="1"/>
          </p:cNvSpPr>
          <p:nvPr>
            <p:ph type="body" sz="quarter" idx="10"/>
          </p:nvPr>
        </p:nvSpPr>
        <p:spPr/>
        <p:txBody>
          <a:bodyPr/>
          <a:lstStyle/>
          <a:p>
            <a:r>
              <a:rPr lang="en-US" dirty="0"/>
              <a:t>How digital and HInM is supporting the ABPI</a:t>
            </a:r>
          </a:p>
        </p:txBody>
      </p:sp>
      <p:sp>
        <p:nvSpPr>
          <p:cNvPr id="3" name="Text Placeholder 2">
            <a:extLst>
              <a:ext uri="{FF2B5EF4-FFF2-40B4-BE49-F238E27FC236}">
                <a16:creationId xmlns:a16="http://schemas.microsoft.com/office/drawing/2014/main" id="{E5C423EF-0877-9347-B194-5A65386FBD29}"/>
              </a:ext>
            </a:extLst>
          </p:cNvPr>
          <p:cNvSpPr>
            <a:spLocks noGrp="1"/>
          </p:cNvSpPr>
          <p:nvPr>
            <p:ph type="body" sz="quarter" idx="11"/>
          </p:nvPr>
        </p:nvSpPr>
        <p:spPr/>
        <p:txBody>
          <a:bodyPr/>
          <a:lstStyle/>
          <a:p>
            <a:r>
              <a:rPr lang="en-US" dirty="0"/>
              <a:t>Using increasingly digital approaches</a:t>
            </a:r>
          </a:p>
        </p:txBody>
      </p:sp>
      <p:sp>
        <p:nvSpPr>
          <p:cNvPr id="5" name="Rectangle 4">
            <a:extLst>
              <a:ext uri="{FF2B5EF4-FFF2-40B4-BE49-F238E27FC236}">
                <a16:creationId xmlns:a16="http://schemas.microsoft.com/office/drawing/2014/main" id="{802CE8B0-2E90-054F-9147-01E17DD8A4C5}"/>
              </a:ext>
            </a:extLst>
          </p:cNvPr>
          <p:cNvSpPr/>
          <p:nvPr/>
        </p:nvSpPr>
        <p:spPr>
          <a:xfrm>
            <a:off x="387775" y="3641682"/>
            <a:ext cx="2362200" cy="1754326"/>
          </a:xfrm>
          <a:prstGeom prst="rect">
            <a:avLst/>
          </a:prstGeom>
        </p:spPr>
        <p:txBody>
          <a:bodyPr wrap="square">
            <a:spAutoFit/>
          </a:bodyPr>
          <a:lstStyle/>
          <a:p>
            <a:pPr lvl="0" algn="ctr"/>
            <a:r>
              <a:rPr lang="en-GB" dirty="0"/>
              <a:t>Work across industry/academia/</a:t>
            </a:r>
          </a:p>
          <a:p>
            <a:pPr lvl="0" algn="ctr"/>
            <a:r>
              <a:rPr lang="en-GB" dirty="0"/>
              <a:t>industry to develop novel value propositions supported by real world data</a:t>
            </a:r>
          </a:p>
        </p:txBody>
      </p:sp>
      <p:sp>
        <p:nvSpPr>
          <p:cNvPr id="6" name="Rectangle 5">
            <a:extLst>
              <a:ext uri="{FF2B5EF4-FFF2-40B4-BE49-F238E27FC236}">
                <a16:creationId xmlns:a16="http://schemas.microsoft.com/office/drawing/2014/main" id="{C05D4033-3B5B-3047-BB70-E7A6A1483A0A}"/>
              </a:ext>
            </a:extLst>
          </p:cNvPr>
          <p:cNvSpPr/>
          <p:nvPr/>
        </p:nvSpPr>
        <p:spPr>
          <a:xfrm>
            <a:off x="4474261" y="3649827"/>
            <a:ext cx="2362200" cy="1754326"/>
          </a:xfrm>
          <a:prstGeom prst="rect">
            <a:avLst/>
          </a:prstGeom>
        </p:spPr>
        <p:txBody>
          <a:bodyPr wrap="square">
            <a:spAutoFit/>
          </a:bodyPr>
          <a:lstStyle/>
          <a:p>
            <a:pPr algn="ctr"/>
            <a:r>
              <a:rPr lang="en-GB" dirty="0"/>
              <a:t>Demonstrate proof of value in real world settings using appropriate methodology and data infrastructure</a:t>
            </a:r>
          </a:p>
        </p:txBody>
      </p:sp>
      <p:sp>
        <p:nvSpPr>
          <p:cNvPr id="7" name="Rectangle 6">
            <a:extLst>
              <a:ext uri="{FF2B5EF4-FFF2-40B4-BE49-F238E27FC236}">
                <a16:creationId xmlns:a16="http://schemas.microsoft.com/office/drawing/2014/main" id="{FAFEF526-C095-6148-A905-A377F8770852}"/>
              </a:ext>
            </a:extLst>
          </p:cNvPr>
          <p:cNvSpPr/>
          <p:nvPr/>
        </p:nvSpPr>
        <p:spPr>
          <a:xfrm>
            <a:off x="8952705" y="3780181"/>
            <a:ext cx="2362200" cy="1477328"/>
          </a:xfrm>
          <a:prstGeom prst="rect">
            <a:avLst/>
          </a:prstGeom>
        </p:spPr>
        <p:txBody>
          <a:bodyPr wrap="square">
            <a:spAutoFit/>
          </a:bodyPr>
          <a:lstStyle/>
          <a:p>
            <a:pPr algn="ctr"/>
            <a:r>
              <a:rPr lang="en-GB" dirty="0"/>
              <a:t> Prioritise GM level innovation delivery activity across the city region and feed into national AHSN network</a:t>
            </a:r>
          </a:p>
        </p:txBody>
      </p:sp>
      <p:pic>
        <p:nvPicPr>
          <p:cNvPr id="8" name="Graphic 7">
            <a:extLst>
              <a:ext uri="{FF2B5EF4-FFF2-40B4-BE49-F238E27FC236}">
                <a16:creationId xmlns:a16="http://schemas.microsoft.com/office/drawing/2014/main" id="{D56B5422-F6CF-3548-B5CA-26FFA5DB05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4247" y="2090447"/>
            <a:ext cx="1043158" cy="1271658"/>
          </a:xfrm>
          <a:prstGeom prst="rect">
            <a:avLst/>
          </a:prstGeom>
        </p:spPr>
      </p:pic>
      <p:pic>
        <p:nvPicPr>
          <p:cNvPr id="9" name="Graphic 8" descr="DownwardTrend_LTR">
            <a:extLst>
              <a:ext uri="{FF2B5EF4-FFF2-40B4-BE49-F238E27FC236}">
                <a16:creationId xmlns:a16="http://schemas.microsoft.com/office/drawing/2014/main" id="{74354888-1693-6C41-8336-18B090F49C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71661" y="2090447"/>
            <a:ext cx="1367400" cy="1367400"/>
          </a:xfrm>
          <a:prstGeom prst="rect">
            <a:avLst/>
          </a:prstGeom>
        </p:spPr>
      </p:pic>
      <p:pic>
        <p:nvPicPr>
          <p:cNvPr id="10" name="Picture 30">
            <a:extLst>
              <a:ext uri="{FF2B5EF4-FFF2-40B4-BE49-F238E27FC236}">
                <a16:creationId xmlns:a16="http://schemas.microsoft.com/office/drawing/2014/main" id="{4EEA95BA-F1A9-744E-8EDC-83BB2EC181E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1"/>
          <a:stretch/>
        </p:blipFill>
        <p:spPr>
          <a:xfrm>
            <a:off x="9203317" y="2107406"/>
            <a:ext cx="1860977" cy="1275204"/>
          </a:xfrm>
          <a:prstGeom prst="rect">
            <a:avLst/>
          </a:prstGeom>
          <a:noFill/>
          <a:ln cap="flat">
            <a:noFill/>
          </a:ln>
        </p:spPr>
      </p:pic>
    </p:spTree>
    <p:extLst>
      <p:ext uri="{BB962C8B-B14F-4D97-AF65-F5344CB8AC3E}">
        <p14:creationId xmlns:p14="http://schemas.microsoft.com/office/powerpoint/2010/main" val="380613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A43CED-1132-1D4F-96E8-E0D798FF05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815726" cy="6858000"/>
          </a:xfrm>
          <a:prstGeom prst="rect">
            <a:avLst/>
          </a:prstGeom>
        </p:spPr>
      </p:pic>
      <p:pic>
        <p:nvPicPr>
          <p:cNvPr id="3" name="Picture 2">
            <a:extLst>
              <a:ext uri="{FF2B5EF4-FFF2-40B4-BE49-F238E27FC236}">
                <a16:creationId xmlns:a16="http://schemas.microsoft.com/office/drawing/2014/main" id="{C6FC272E-B544-8C48-93E5-FC5F9A0305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97091" y="0"/>
            <a:ext cx="5594909" cy="6858000"/>
          </a:xfrm>
          <a:prstGeom prst="rect">
            <a:avLst/>
          </a:prstGeom>
        </p:spPr>
      </p:pic>
      <p:pic>
        <p:nvPicPr>
          <p:cNvPr id="4" name="Picture 3">
            <a:extLst>
              <a:ext uri="{FF2B5EF4-FFF2-40B4-BE49-F238E27FC236}">
                <a16:creationId xmlns:a16="http://schemas.microsoft.com/office/drawing/2014/main" id="{852528F7-62BC-6E40-A100-CF93A5CDDA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11500" y="4651513"/>
            <a:ext cx="5594909" cy="2206487"/>
          </a:xfrm>
          <a:prstGeom prst="rect">
            <a:avLst/>
          </a:prstGeom>
        </p:spPr>
      </p:pic>
      <p:pic>
        <p:nvPicPr>
          <p:cNvPr id="5" name="Picture 4">
            <a:extLst>
              <a:ext uri="{FF2B5EF4-FFF2-40B4-BE49-F238E27FC236}">
                <a16:creationId xmlns:a16="http://schemas.microsoft.com/office/drawing/2014/main" id="{BF36F476-1A23-6845-8BEE-336958929DC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8666"/>
          <a:stretch/>
        </p:blipFill>
        <p:spPr>
          <a:xfrm>
            <a:off x="3313877" y="5781259"/>
            <a:ext cx="7366141" cy="1080052"/>
          </a:xfrm>
          <a:prstGeom prst="rect">
            <a:avLst/>
          </a:prstGeom>
        </p:spPr>
      </p:pic>
      <p:sp>
        <p:nvSpPr>
          <p:cNvPr id="6" name="Title 1">
            <a:extLst>
              <a:ext uri="{FF2B5EF4-FFF2-40B4-BE49-F238E27FC236}">
                <a16:creationId xmlns:a16="http://schemas.microsoft.com/office/drawing/2014/main" id="{83D81C07-6D58-6E45-9C44-58E273149943}"/>
              </a:ext>
            </a:extLst>
          </p:cNvPr>
          <p:cNvSpPr txBox="1">
            <a:spLocks/>
          </p:cNvSpPr>
          <p:nvPr/>
        </p:nvSpPr>
        <p:spPr>
          <a:xfrm>
            <a:off x="2411919" y="2565952"/>
            <a:ext cx="8370343" cy="15206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8000" dirty="0">
                <a:solidFill>
                  <a:schemeClr val="bg1"/>
                </a:solidFill>
                <a:latin typeface="Komu B" panose="02010603030100000000" pitchFamily="2" charset="77"/>
              </a:rPr>
              <a:t>Questions?</a:t>
            </a:r>
            <a:endParaRPr lang="en-US" sz="8000" dirty="0">
              <a:solidFill>
                <a:schemeClr val="bg1"/>
              </a:solidFill>
              <a:latin typeface="Komu B" panose="02010603030100000000" pitchFamily="2" charset="77"/>
            </a:endParaRPr>
          </a:p>
        </p:txBody>
      </p:sp>
    </p:spTree>
    <p:extLst>
      <p:ext uri="{BB962C8B-B14F-4D97-AF65-F5344CB8AC3E}">
        <p14:creationId xmlns:p14="http://schemas.microsoft.com/office/powerpoint/2010/main" val="84348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7039F-00E5-FE45-B9F6-F7965D54566E}"/>
              </a:ext>
            </a:extLst>
          </p:cNvPr>
          <p:cNvSpPr>
            <a:spLocks noGrp="1"/>
          </p:cNvSpPr>
          <p:nvPr>
            <p:ph type="title"/>
          </p:nvPr>
        </p:nvSpPr>
        <p:spPr>
          <a:xfrm>
            <a:off x="1280282" y="2891103"/>
            <a:ext cx="10324070" cy="1325563"/>
          </a:xfrm>
        </p:spPr>
        <p:txBody>
          <a:bodyPr/>
          <a:lstStyle/>
          <a:p>
            <a:pPr algn="ctr"/>
            <a:r>
              <a:rPr lang="en-US" dirty="0"/>
              <a:t>Slide Reservoir</a:t>
            </a:r>
          </a:p>
        </p:txBody>
      </p:sp>
    </p:spTree>
    <p:extLst>
      <p:ext uri="{BB962C8B-B14F-4D97-AF65-F5344CB8AC3E}">
        <p14:creationId xmlns:p14="http://schemas.microsoft.com/office/powerpoint/2010/main" val="142811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63E6BE-6766-794B-B6E8-C540080C6176}"/>
              </a:ext>
            </a:extLst>
          </p:cNvPr>
          <p:cNvSpPr>
            <a:spLocks noGrp="1"/>
          </p:cNvSpPr>
          <p:nvPr>
            <p:ph type="body" sz="quarter" idx="10"/>
          </p:nvPr>
        </p:nvSpPr>
        <p:spPr/>
        <p:txBody>
          <a:bodyPr>
            <a:noAutofit/>
          </a:bodyPr>
          <a:lstStyle/>
          <a:p>
            <a:r>
              <a:rPr lang="en-US" sz="3000" b="0">
                <a:solidFill>
                  <a:schemeClr val="tx1"/>
                </a:solidFill>
              </a:rPr>
              <a:t>System drivers vs industry drivers</a:t>
            </a:r>
          </a:p>
        </p:txBody>
      </p:sp>
      <p:sp>
        <p:nvSpPr>
          <p:cNvPr id="7" name="Rectangle 6">
            <a:extLst>
              <a:ext uri="{FF2B5EF4-FFF2-40B4-BE49-F238E27FC236}">
                <a16:creationId xmlns:a16="http://schemas.microsoft.com/office/drawing/2014/main" id="{A024BDF9-24AF-0D48-AFBD-8612A704DDD0}"/>
              </a:ext>
            </a:extLst>
          </p:cNvPr>
          <p:cNvSpPr/>
          <p:nvPr/>
        </p:nvSpPr>
        <p:spPr>
          <a:xfrm>
            <a:off x="7186971" y="1542619"/>
            <a:ext cx="3644245" cy="710092"/>
          </a:xfrm>
          <a:prstGeom prst="rect">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3885DB3-2E7C-6B47-8911-7AAE3203E130}"/>
              </a:ext>
            </a:extLst>
          </p:cNvPr>
          <p:cNvSpPr txBox="1"/>
          <p:nvPr/>
        </p:nvSpPr>
        <p:spPr>
          <a:xfrm>
            <a:off x="7262387" y="1734609"/>
            <a:ext cx="3517900" cy="369332"/>
          </a:xfrm>
          <a:prstGeom prst="rect">
            <a:avLst/>
          </a:prstGeom>
          <a:noFill/>
        </p:spPr>
        <p:txBody>
          <a:bodyPr wrap="square" rtlCol="0">
            <a:spAutoFit/>
          </a:bodyPr>
          <a:lstStyle/>
          <a:p>
            <a:r>
              <a:rPr lang="en-GB">
                <a:solidFill>
                  <a:schemeClr val="bg1"/>
                </a:solidFill>
              </a:rPr>
              <a:t>Pace, cost and risk of innovation</a:t>
            </a:r>
          </a:p>
        </p:txBody>
      </p:sp>
      <p:sp>
        <p:nvSpPr>
          <p:cNvPr id="11" name="Rectangle 10">
            <a:extLst>
              <a:ext uri="{FF2B5EF4-FFF2-40B4-BE49-F238E27FC236}">
                <a16:creationId xmlns:a16="http://schemas.microsoft.com/office/drawing/2014/main" id="{DA6D2F81-69FB-8E42-8022-13C91619EC64}"/>
              </a:ext>
            </a:extLst>
          </p:cNvPr>
          <p:cNvSpPr/>
          <p:nvPr/>
        </p:nvSpPr>
        <p:spPr>
          <a:xfrm>
            <a:off x="7186971" y="2309861"/>
            <a:ext cx="3644245" cy="710092"/>
          </a:xfrm>
          <a:prstGeom prst="rect">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B89682-49AE-5A46-ABC9-2B0CE1B33D5F}"/>
              </a:ext>
            </a:extLst>
          </p:cNvPr>
          <p:cNvSpPr/>
          <p:nvPr/>
        </p:nvSpPr>
        <p:spPr>
          <a:xfrm>
            <a:off x="7186971" y="3077103"/>
            <a:ext cx="3644245" cy="710092"/>
          </a:xfrm>
          <a:prstGeom prst="rect">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F7D42C0-5B21-8640-B3C4-A7A735568A5F}"/>
              </a:ext>
            </a:extLst>
          </p:cNvPr>
          <p:cNvSpPr/>
          <p:nvPr/>
        </p:nvSpPr>
        <p:spPr>
          <a:xfrm>
            <a:off x="7186970" y="3844345"/>
            <a:ext cx="3644245" cy="710092"/>
          </a:xfrm>
          <a:prstGeom prst="rect">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76E8562-A83E-104C-9B98-D7CF2E5BB3E4}"/>
              </a:ext>
            </a:extLst>
          </p:cNvPr>
          <p:cNvSpPr/>
          <p:nvPr/>
        </p:nvSpPr>
        <p:spPr>
          <a:xfrm>
            <a:off x="7186969" y="4611587"/>
            <a:ext cx="3644245" cy="710092"/>
          </a:xfrm>
          <a:prstGeom prst="rect">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F40A4EE-019E-5A42-B99E-332752C69D6F}"/>
              </a:ext>
            </a:extLst>
          </p:cNvPr>
          <p:cNvSpPr/>
          <p:nvPr/>
        </p:nvSpPr>
        <p:spPr>
          <a:xfrm>
            <a:off x="7186968" y="5378829"/>
            <a:ext cx="3644245" cy="710092"/>
          </a:xfrm>
          <a:prstGeom prst="rect">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6511FEC-3E16-1F43-8FBD-6C2C9F396522}"/>
              </a:ext>
            </a:extLst>
          </p:cNvPr>
          <p:cNvSpPr txBox="1"/>
          <p:nvPr/>
        </p:nvSpPr>
        <p:spPr>
          <a:xfrm>
            <a:off x="7250140" y="2447216"/>
            <a:ext cx="3517900" cy="464871"/>
          </a:xfrm>
          <a:prstGeom prst="rect">
            <a:avLst/>
          </a:prstGeom>
          <a:noFill/>
        </p:spPr>
        <p:txBody>
          <a:bodyPr wrap="square" rtlCol="0">
            <a:spAutoFit/>
          </a:bodyPr>
          <a:lstStyle/>
          <a:p>
            <a:pPr>
              <a:lnSpc>
                <a:spcPct val="150000"/>
              </a:lnSpc>
            </a:pPr>
            <a:r>
              <a:rPr lang="en-GB">
                <a:solidFill>
                  <a:schemeClr val="bg1"/>
                </a:solidFill>
              </a:rPr>
              <a:t>Impact of globalization</a:t>
            </a:r>
          </a:p>
        </p:txBody>
      </p:sp>
      <p:sp>
        <p:nvSpPr>
          <p:cNvPr id="5" name="TextBox 4">
            <a:extLst>
              <a:ext uri="{FF2B5EF4-FFF2-40B4-BE49-F238E27FC236}">
                <a16:creationId xmlns:a16="http://schemas.microsoft.com/office/drawing/2014/main" id="{42B18FD9-BA5C-8D4E-8E38-C68EC857C891}"/>
              </a:ext>
            </a:extLst>
          </p:cNvPr>
          <p:cNvSpPr txBox="1"/>
          <p:nvPr/>
        </p:nvSpPr>
        <p:spPr>
          <a:xfrm>
            <a:off x="7262387" y="3108983"/>
            <a:ext cx="3517900" cy="646331"/>
          </a:xfrm>
          <a:prstGeom prst="rect">
            <a:avLst/>
          </a:prstGeom>
          <a:noFill/>
        </p:spPr>
        <p:txBody>
          <a:bodyPr wrap="square" rtlCol="0">
            <a:spAutoFit/>
          </a:bodyPr>
          <a:lstStyle/>
          <a:p>
            <a:r>
              <a:rPr lang="en-GB">
                <a:solidFill>
                  <a:schemeClr val="bg1"/>
                </a:solidFill>
              </a:rPr>
              <a:t>Changing definitions of value and price</a:t>
            </a:r>
          </a:p>
        </p:txBody>
      </p:sp>
      <p:sp>
        <p:nvSpPr>
          <p:cNvPr id="10" name="TextBox 9">
            <a:extLst>
              <a:ext uri="{FF2B5EF4-FFF2-40B4-BE49-F238E27FC236}">
                <a16:creationId xmlns:a16="http://schemas.microsoft.com/office/drawing/2014/main" id="{01C5D0C1-C7FC-F64D-AF67-BF3928BA7409}"/>
              </a:ext>
            </a:extLst>
          </p:cNvPr>
          <p:cNvSpPr txBox="1"/>
          <p:nvPr/>
        </p:nvSpPr>
        <p:spPr>
          <a:xfrm>
            <a:off x="7262387" y="3888438"/>
            <a:ext cx="3517900" cy="646331"/>
          </a:xfrm>
          <a:prstGeom prst="rect">
            <a:avLst/>
          </a:prstGeom>
          <a:noFill/>
        </p:spPr>
        <p:txBody>
          <a:bodyPr wrap="square" rtlCol="0">
            <a:spAutoFit/>
          </a:bodyPr>
          <a:lstStyle/>
          <a:p>
            <a:r>
              <a:rPr lang="en-GB">
                <a:solidFill>
                  <a:schemeClr val="bg1"/>
                </a:solidFill>
              </a:rPr>
              <a:t>Shifting health policy, legislation, reforms and regulations</a:t>
            </a:r>
          </a:p>
        </p:txBody>
      </p:sp>
      <p:sp>
        <p:nvSpPr>
          <p:cNvPr id="17" name="TextBox 16">
            <a:extLst>
              <a:ext uri="{FF2B5EF4-FFF2-40B4-BE49-F238E27FC236}">
                <a16:creationId xmlns:a16="http://schemas.microsoft.com/office/drawing/2014/main" id="{3BBE5A14-85F4-E94C-BFF3-5E7326833144}"/>
              </a:ext>
            </a:extLst>
          </p:cNvPr>
          <p:cNvSpPr txBox="1"/>
          <p:nvPr/>
        </p:nvSpPr>
        <p:spPr>
          <a:xfrm>
            <a:off x="7262387" y="4667076"/>
            <a:ext cx="3517900" cy="646331"/>
          </a:xfrm>
          <a:prstGeom prst="rect">
            <a:avLst/>
          </a:prstGeom>
          <a:noFill/>
        </p:spPr>
        <p:txBody>
          <a:bodyPr wrap="square" rtlCol="0">
            <a:spAutoFit/>
          </a:bodyPr>
          <a:lstStyle/>
          <a:p>
            <a:r>
              <a:rPr lang="en-GB">
                <a:solidFill>
                  <a:schemeClr val="bg1"/>
                </a:solidFill>
              </a:rPr>
              <a:t>Reshaping value propositions across the healthcare ecosystem</a:t>
            </a:r>
          </a:p>
        </p:txBody>
      </p:sp>
      <p:sp>
        <p:nvSpPr>
          <p:cNvPr id="18" name="TextBox 17">
            <a:extLst>
              <a:ext uri="{FF2B5EF4-FFF2-40B4-BE49-F238E27FC236}">
                <a16:creationId xmlns:a16="http://schemas.microsoft.com/office/drawing/2014/main" id="{C23F73CD-6789-D848-88A3-1B6FBE513703}"/>
              </a:ext>
            </a:extLst>
          </p:cNvPr>
          <p:cNvSpPr txBox="1"/>
          <p:nvPr/>
        </p:nvSpPr>
        <p:spPr>
          <a:xfrm>
            <a:off x="7288136" y="5437178"/>
            <a:ext cx="3517900" cy="646331"/>
          </a:xfrm>
          <a:prstGeom prst="rect">
            <a:avLst/>
          </a:prstGeom>
          <a:noFill/>
        </p:spPr>
        <p:txBody>
          <a:bodyPr wrap="square" rtlCol="0">
            <a:spAutoFit/>
          </a:bodyPr>
          <a:lstStyle/>
          <a:p>
            <a:r>
              <a:rPr lang="en-GB">
                <a:solidFill>
                  <a:schemeClr val="bg1"/>
                </a:solidFill>
              </a:rPr>
              <a:t>Rise in consumer accountability and power</a:t>
            </a:r>
          </a:p>
        </p:txBody>
      </p:sp>
      <p:sp>
        <p:nvSpPr>
          <p:cNvPr id="19" name="Rectangle 18">
            <a:extLst>
              <a:ext uri="{FF2B5EF4-FFF2-40B4-BE49-F238E27FC236}">
                <a16:creationId xmlns:a16="http://schemas.microsoft.com/office/drawing/2014/main" id="{48BFA0EF-F3C1-6F4C-84FA-C27EDFDF3738}"/>
              </a:ext>
            </a:extLst>
          </p:cNvPr>
          <p:cNvSpPr/>
          <p:nvPr/>
        </p:nvSpPr>
        <p:spPr>
          <a:xfrm>
            <a:off x="999204" y="1516758"/>
            <a:ext cx="3644245" cy="710092"/>
          </a:xfrm>
          <a:prstGeom prst="rect">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A74CFE5-1D02-1348-B181-7AF0E65F998E}"/>
              </a:ext>
            </a:extLst>
          </p:cNvPr>
          <p:cNvSpPr txBox="1"/>
          <p:nvPr/>
        </p:nvSpPr>
        <p:spPr>
          <a:xfrm>
            <a:off x="1074620" y="1708748"/>
            <a:ext cx="3517900" cy="369332"/>
          </a:xfrm>
          <a:prstGeom prst="rect">
            <a:avLst/>
          </a:prstGeom>
          <a:noFill/>
        </p:spPr>
        <p:txBody>
          <a:bodyPr wrap="square" rtlCol="0">
            <a:spAutoFit/>
          </a:bodyPr>
          <a:lstStyle/>
          <a:p>
            <a:r>
              <a:rPr lang="en-GB">
                <a:solidFill>
                  <a:schemeClr val="bg1"/>
                </a:solidFill>
              </a:rPr>
              <a:t>Aging population</a:t>
            </a:r>
          </a:p>
        </p:txBody>
      </p:sp>
      <p:sp>
        <p:nvSpPr>
          <p:cNvPr id="21" name="Rectangle 20">
            <a:extLst>
              <a:ext uri="{FF2B5EF4-FFF2-40B4-BE49-F238E27FC236}">
                <a16:creationId xmlns:a16="http://schemas.microsoft.com/office/drawing/2014/main" id="{723FDEC5-CC27-5749-AD9B-71E43A7B1A70}"/>
              </a:ext>
            </a:extLst>
          </p:cNvPr>
          <p:cNvSpPr/>
          <p:nvPr/>
        </p:nvSpPr>
        <p:spPr>
          <a:xfrm>
            <a:off x="999204" y="2284000"/>
            <a:ext cx="3644245" cy="710092"/>
          </a:xfrm>
          <a:prstGeom prst="rect">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E8A9FC3-9E10-E742-AC5B-405B35ECBE30}"/>
              </a:ext>
            </a:extLst>
          </p:cNvPr>
          <p:cNvSpPr/>
          <p:nvPr/>
        </p:nvSpPr>
        <p:spPr>
          <a:xfrm>
            <a:off x="999204" y="3051242"/>
            <a:ext cx="3644245" cy="710092"/>
          </a:xfrm>
          <a:prstGeom prst="rect">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32312D0-CFA9-CE4F-A01B-8EAE31EB060B}"/>
              </a:ext>
            </a:extLst>
          </p:cNvPr>
          <p:cNvSpPr/>
          <p:nvPr/>
        </p:nvSpPr>
        <p:spPr>
          <a:xfrm>
            <a:off x="999203" y="3818484"/>
            <a:ext cx="3644245" cy="710092"/>
          </a:xfrm>
          <a:prstGeom prst="rect">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890C295-3C26-DF45-B617-611EAFF2291D}"/>
              </a:ext>
            </a:extLst>
          </p:cNvPr>
          <p:cNvSpPr/>
          <p:nvPr/>
        </p:nvSpPr>
        <p:spPr>
          <a:xfrm>
            <a:off x="999202" y="4585726"/>
            <a:ext cx="3644245" cy="710092"/>
          </a:xfrm>
          <a:prstGeom prst="rect">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EF60ACF-1987-864C-96E9-28FDB1CC537D}"/>
              </a:ext>
            </a:extLst>
          </p:cNvPr>
          <p:cNvSpPr/>
          <p:nvPr/>
        </p:nvSpPr>
        <p:spPr>
          <a:xfrm>
            <a:off x="999201" y="5352968"/>
            <a:ext cx="3644245" cy="710092"/>
          </a:xfrm>
          <a:prstGeom prst="rect">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4928A03-B0FA-4741-8D9C-08DED7B571FC}"/>
              </a:ext>
            </a:extLst>
          </p:cNvPr>
          <p:cNvSpPr txBox="1"/>
          <p:nvPr/>
        </p:nvSpPr>
        <p:spPr>
          <a:xfrm>
            <a:off x="1074620" y="2341070"/>
            <a:ext cx="3517900" cy="646331"/>
          </a:xfrm>
          <a:prstGeom prst="rect">
            <a:avLst/>
          </a:prstGeom>
          <a:noFill/>
        </p:spPr>
        <p:txBody>
          <a:bodyPr wrap="square" rtlCol="0">
            <a:spAutoFit/>
          </a:bodyPr>
          <a:lstStyle/>
          <a:p>
            <a:r>
              <a:rPr lang="en-GB">
                <a:solidFill>
                  <a:schemeClr val="bg1"/>
                </a:solidFill>
              </a:rPr>
              <a:t>Changing lifestyles - Increased chronic disease</a:t>
            </a:r>
          </a:p>
        </p:txBody>
      </p:sp>
      <p:sp>
        <p:nvSpPr>
          <p:cNvPr id="27" name="TextBox 26">
            <a:extLst>
              <a:ext uri="{FF2B5EF4-FFF2-40B4-BE49-F238E27FC236}">
                <a16:creationId xmlns:a16="http://schemas.microsoft.com/office/drawing/2014/main" id="{A36AB83B-90F7-7C46-8AA5-283887E78651}"/>
              </a:ext>
            </a:extLst>
          </p:cNvPr>
          <p:cNvSpPr txBox="1"/>
          <p:nvPr/>
        </p:nvSpPr>
        <p:spPr>
          <a:xfrm>
            <a:off x="1074620" y="3235312"/>
            <a:ext cx="3517900" cy="369332"/>
          </a:xfrm>
          <a:prstGeom prst="rect">
            <a:avLst/>
          </a:prstGeom>
          <a:noFill/>
        </p:spPr>
        <p:txBody>
          <a:bodyPr wrap="square" rtlCol="0">
            <a:spAutoFit/>
          </a:bodyPr>
          <a:lstStyle/>
          <a:p>
            <a:r>
              <a:rPr lang="en-GB">
                <a:solidFill>
                  <a:schemeClr val="bg1"/>
                </a:solidFill>
              </a:rPr>
              <a:t>Unacceptable variation</a:t>
            </a:r>
          </a:p>
        </p:txBody>
      </p:sp>
      <p:sp>
        <p:nvSpPr>
          <p:cNvPr id="28" name="TextBox 27">
            <a:extLst>
              <a:ext uri="{FF2B5EF4-FFF2-40B4-BE49-F238E27FC236}">
                <a16:creationId xmlns:a16="http://schemas.microsoft.com/office/drawing/2014/main" id="{EA4A45E2-322A-4845-8DD6-68016C451970}"/>
              </a:ext>
            </a:extLst>
          </p:cNvPr>
          <p:cNvSpPr txBox="1"/>
          <p:nvPr/>
        </p:nvSpPr>
        <p:spPr>
          <a:xfrm>
            <a:off x="1074620" y="3981391"/>
            <a:ext cx="3517900" cy="369332"/>
          </a:xfrm>
          <a:prstGeom prst="rect">
            <a:avLst/>
          </a:prstGeom>
          <a:noFill/>
        </p:spPr>
        <p:txBody>
          <a:bodyPr wrap="square" rtlCol="0">
            <a:spAutoFit/>
          </a:bodyPr>
          <a:lstStyle/>
          <a:p>
            <a:r>
              <a:rPr lang="en-GB">
                <a:solidFill>
                  <a:schemeClr val="bg1"/>
                </a:solidFill>
              </a:rPr>
              <a:t>Precision Medicine</a:t>
            </a:r>
          </a:p>
        </p:txBody>
      </p:sp>
      <p:sp>
        <p:nvSpPr>
          <p:cNvPr id="29" name="TextBox 28">
            <a:extLst>
              <a:ext uri="{FF2B5EF4-FFF2-40B4-BE49-F238E27FC236}">
                <a16:creationId xmlns:a16="http://schemas.microsoft.com/office/drawing/2014/main" id="{C36D5C32-EBD5-DE49-9B38-BF19F8E06E4D}"/>
              </a:ext>
            </a:extLst>
          </p:cNvPr>
          <p:cNvSpPr txBox="1"/>
          <p:nvPr/>
        </p:nvSpPr>
        <p:spPr>
          <a:xfrm>
            <a:off x="1074620" y="4641215"/>
            <a:ext cx="3517900" cy="646331"/>
          </a:xfrm>
          <a:prstGeom prst="rect">
            <a:avLst/>
          </a:prstGeom>
          <a:noFill/>
        </p:spPr>
        <p:txBody>
          <a:bodyPr wrap="square" rtlCol="0">
            <a:spAutoFit/>
          </a:bodyPr>
          <a:lstStyle/>
          <a:p>
            <a:r>
              <a:rPr lang="en-GB">
                <a:solidFill>
                  <a:schemeClr val="bg1"/>
                </a:solidFill>
              </a:rPr>
              <a:t>Shift to more preventative and predictive treatment </a:t>
            </a:r>
          </a:p>
        </p:txBody>
      </p:sp>
      <p:sp>
        <p:nvSpPr>
          <p:cNvPr id="30" name="TextBox 29">
            <a:extLst>
              <a:ext uri="{FF2B5EF4-FFF2-40B4-BE49-F238E27FC236}">
                <a16:creationId xmlns:a16="http://schemas.microsoft.com/office/drawing/2014/main" id="{CEC78C53-8741-5D41-95F0-4AB349E1DAF9}"/>
              </a:ext>
            </a:extLst>
          </p:cNvPr>
          <p:cNvSpPr txBox="1"/>
          <p:nvPr/>
        </p:nvSpPr>
        <p:spPr>
          <a:xfrm>
            <a:off x="1074620" y="5522503"/>
            <a:ext cx="3517900" cy="369332"/>
          </a:xfrm>
          <a:prstGeom prst="rect">
            <a:avLst/>
          </a:prstGeom>
          <a:noFill/>
        </p:spPr>
        <p:txBody>
          <a:bodyPr wrap="square" rtlCol="0">
            <a:spAutoFit/>
          </a:bodyPr>
          <a:lstStyle/>
          <a:p>
            <a:r>
              <a:rPr lang="en-GB">
                <a:solidFill>
                  <a:schemeClr val="bg1"/>
                </a:solidFill>
              </a:rPr>
              <a:t>Financial  and capacity challenges</a:t>
            </a:r>
          </a:p>
        </p:txBody>
      </p:sp>
      <p:sp>
        <p:nvSpPr>
          <p:cNvPr id="34" name="Triangle 33">
            <a:extLst>
              <a:ext uri="{FF2B5EF4-FFF2-40B4-BE49-F238E27FC236}">
                <a16:creationId xmlns:a16="http://schemas.microsoft.com/office/drawing/2014/main" id="{C92E8874-3647-2E43-B4DE-2354F59DE27B}"/>
              </a:ext>
            </a:extLst>
          </p:cNvPr>
          <p:cNvSpPr/>
          <p:nvPr/>
        </p:nvSpPr>
        <p:spPr>
          <a:xfrm rot="5400000">
            <a:off x="2731473" y="3515015"/>
            <a:ext cx="4546303" cy="549791"/>
          </a:xfrm>
          <a:prstGeom prst="triangle">
            <a:avLst/>
          </a:prstGeom>
          <a:solidFill>
            <a:srgbClr val="77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iangle 36">
            <a:extLst>
              <a:ext uri="{FF2B5EF4-FFF2-40B4-BE49-F238E27FC236}">
                <a16:creationId xmlns:a16="http://schemas.microsoft.com/office/drawing/2014/main" id="{B7B50BAE-D44F-8548-9F1D-8D2792064B51}"/>
              </a:ext>
            </a:extLst>
          </p:cNvPr>
          <p:cNvSpPr/>
          <p:nvPr/>
        </p:nvSpPr>
        <p:spPr>
          <a:xfrm rot="16200000">
            <a:off x="4552638" y="3543588"/>
            <a:ext cx="4546303" cy="549791"/>
          </a:xfrm>
          <a:prstGeom prst="triangle">
            <a:avLst/>
          </a:prstGeom>
          <a:solidFill>
            <a:srgbClr val="77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06F7577E-F4FC-4045-96E7-1DD90DA09C5C}"/>
              </a:ext>
            </a:extLst>
          </p:cNvPr>
          <p:cNvSpPr txBox="1"/>
          <p:nvPr/>
        </p:nvSpPr>
        <p:spPr>
          <a:xfrm>
            <a:off x="5041901" y="2502332"/>
            <a:ext cx="1727200" cy="2585323"/>
          </a:xfrm>
          <a:prstGeom prst="rect">
            <a:avLst/>
          </a:prstGeom>
          <a:noFill/>
        </p:spPr>
        <p:txBody>
          <a:bodyPr wrap="square" rtlCol="0">
            <a:spAutoFit/>
          </a:bodyPr>
          <a:lstStyle/>
          <a:p>
            <a:pPr algn="ctr"/>
            <a:r>
              <a:rPr lang="en-GB">
                <a:solidFill>
                  <a:srgbClr val="20274F"/>
                </a:solidFill>
              </a:rPr>
              <a:t>Innovation has a vital role to play if we are to continue to improve outcomes for patients and deliver value for money</a:t>
            </a:r>
          </a:p>
        </p:txBody>
      </p:sp>
    </p:spTree>
    <p:extLst>
      <p:ext uri="{BB962C8B-B14F-4D97-AF65-F5344CB8AC3E}">
        <p14:creationId xmlns:p14="http://schemas.microsoft.com/office/powerpoint/2010/main" val="92195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63E6BE-6766-794B-B6E8-C540080C6176}"/>
              </a:ext>
            </a:extLst>
          </p:cNvPr>
          <p:cNvSpPr>
            <a:spLocks noGrp="1"/>
          </p:cNvSpPr>
          <p:nvPr>
            <p:ph type="body" sz="quarter" idx="10"/>
          </p:nvPr>
        </p:nvSpPr>
        <p:spPr/>
        <p:txBody>
          <a:bodyPr>
            <a:noAutofit/>
          </a:bodyPr>
          <a:lstStyle/>
          <a:p>
            <a:r>
              <a:rPr lang="en-US" sz="3000" b="0">
                <a:solidFill>
                  <a:schemeClr val="tx1"/>
                </a:solidFill>
                <a:latin typeface="Calisto MT" panose="02040603050505030304" pitchFamily="18" charset="77"/>
              </a:rPr>
              <a:t>The digital transformation opportunity</a:t>
            </a:r>
          </a:p>
        </p:txBody>
      </p:sp>
      <p:sp>
        <p:nvSpPr>
          <p:cNvPr id="3" name="Text Placeholder 2">
            <a:extLst>
              <a:ext uri="{FF2B5EF4-FFF2-40B4-BE49-F238E27FC236}">
                <a16:creationId xmlns:a16="http://schemas.microsoft.com/office/drawing/2014/main" id="{90BC4DEB-0845-2B46-936D-507E6F609CC4}"/>
              </a:ext>
            </a:extLst>
          </p:cNvPr>
          <p:cNvSpPr>
            <a:spLocks noGrp="1"/>
          </p:cNvSpPr>
          <p:nvPr>
            <p:ph type="body" sz="quarter" idx="11"/>
          </p:nvPr>
        </p:nvSpPr>
        <p:spPr/>
        <p:txBody>
          <a:bodyPr>
            <a:normAutofit/>
          </a:bodyPr>
          <a:lstStyle/>
          <a:p>
            <a:r>
              <a:rPr lang="en-GB" kern="0">
                <a:solidFill>
                  <a:schemeClr val="tx1">
                    <a:lumMod val="75000"/>
                    <a:lumOff val="25000"/>
                  </a:schemeClr>
                </a:solidFill>
                <a:cs typeface="Arial" pitchFamily="34"/>
              </a:rPr>
              <a:t>Digital transformation brings together people, process, culture, tools and technology using; Industry Engagement, Data Science Expertise and Computer Science Techniques </a:t>
            </a:r>
            <a:endParaRPr lang="en-US">
              <a:solidFill>
                <a:schemeClr val="tx1">
                  <a:lumMod val="75000"/>
                  <a:lumOff val="25000"/>
                </a:schemeClr>
              </a:solidFill>
            </a:endParaRPr>
          </a:p>
        </p:txBody>
      </p:sp>
      <p:sp>
        <p:nvSpPr>
          <p:cNvPr id="26" name="Process 25">
            <a:extLst>
              <a:ext uri="{FF2B5EF4-FFF2-40B4-BE49-F238E27FC236}">
                <a16:creationId xmlns:a16="http://schemas.microsoft.com/office/drawing/2014/main" id="{42DACBF8-031A-0147-A52E-DE2F5A6BBA48}"/>
              </a:ext>
            </a:extLst>
          </p:cNvPr>
          <p:cNvSpPr/>
          <p:nvPr/>
        </p:nvSpPr>
        <p:spPr>
          <a:xfrm>
            <a:off x="34041" y="6062870"/>
            <a:ext cx="1060868" cy="763115"/>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rocess 26">
            <a:extLst>
              <a:ext uri="{FF2B5EF4-FFF2-40B4-BE49-F238E27FC236}">
                <a16:creationId xmlns:a16="http://schemas.microsoft.com/office/drawing/2014/main" id="{6E39AC8C-C74C-0B43-81DB-E0561F361D3F}"/>
              </a:ext>
            </a:extLst>
          </p:cNvPr>
          <p:cNvSpPr/>
          <p:nvPr/>
        </p:nvSpPr>
        <p:spPr>
          <a:xfrm>
            <a:off x="929532" y="6262614"/>
            <a:ext cx="1209050" cy="563372"/>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3FA979C3-640D-B642-BA5C-12D9B680870D}"/>
              </a:ext>
            </a:extLst>
          </p:cNvPr>
          <p:cNvPicPr>
            <a:picLocks noChangeAspect="1"/>
          </p:cNvPicPr>
          <p:nvPr/>
        </p:nvPicPr>
        <p:blipFill>
          <a:blip r:embed="rId3"/>
          <a:stretch>
            <a:fillRect/>
          </a:stretch>
        </p:blipFill>
        <p:spPr>
          <a:xfrm>
            <a:off x="7265868" y="1942086"/>
            <a:ext cx="1644627" cy="2196000"/>
          </a:xfrm>
          <a:prstGeom prst="rect">
            <a:avLst/>
          </a:prstGeom>
        </p:spPr>
      </p:pic>
      <p:pic>
        <p:nvPicPr>
          <p:cNvPr id="41" name="Picture 40">
            <a:extLst>
              <a:ext uri="{FF2B5EF4-FFF2-40B4-BE49-F238E27FC236}">
                <a16:creationId xmlns:a16="http://schemas.microsoft.com/office/drawing/2014/main" id="{1049C122-7F84-2547-8BD7-E544F3004C91}"/>
              </a:ext>
            </a:extLst>
          </p:cNvPr>
          <p:cNvPicPr>
            <a:picLocks noChangeAspect="1"/>
          </p:cNvPicPr>
          <p:nvPr/>
        </p:nvPicPr>
        <p:blipFill>
          <a:blip r:embed="rId4"/>
          <a:stretch>
            <a:fillRect/>
          </a:stretch>
        </p:blipFill>
        <p:spPr>
          <a:xfrm>
            <a:off x="9127328" y="1972029"/>
            <a:ext cx="1654971" cy="2196000"/>
          </a:xfrm>
          <a:prstGeom prst="rect">
            <a:avLst/>
          </a:prstGeom>
        </p:spPr>
      </p:pic>
      <p:pic>
        <p:nvPicPr>
          <p:cNvPr id="42" name="Picture 41">
            <a:extLst>
              <a:ext uri="{FF2B5EF4-FFF2-40B4-BE49-F238E27FC236}">
                <a16:creationId xmlns:a16="http://schemas.microsoft.com/office/drawing/2014/main" id="{3DB18EB6-191F-424C-BE3B-21FDCAB5433A}"/>
              </a:ext>
            </a:extLst>
          </p:cNvPr>
          <p:cNvPicPr>
            <a:picLocks noChangeAspect="1"/>
          </p:cNvPicPr>
          <p:nvPr/>
        </p:nvPicPr>
        <p:blipFill>
          <a:blip r:embed="rId5"/>
          <a:stretch>
            <a:fillRect/>
          </a:stretch>
        </p:blipFill>
        <p:spPr>
          <a:xfrm>
            <a:off x="7270749" y="4297622"/>
            <a:ext cx="1644627" cy="2196000"/>
          </a:xfrm>
          <a:prstGeom prst="rect">
            <a:avLst/>
          </a:prstGeom>
        </p:spPr>
      </p:pic>
      <p:pic>
        <p:nvPicPr>
          <p:cNvPr id="43" name="Picture 42">
            <a:extLst>
              <a:ext uri="{FF2B5EF4-FFF2-40B4-BE49-F238E27FC236}">
                <a16:creationId xmlns:a16="http://schemas.microsoft.com/office/drawing/2014/main" id="{47BBAD87-CCC4-5546-A5DC-53895DBC37DA}"/>
              </a:ext>
            </a:extLst>
          </p:cNvPr>
          <p:cNvPicPr>
            <a:picLocks noChangeAspect="1"/>
          </p:cNvPicPr>
          <p:nvPr/>
        </p:nvPicPr>
        <p:blipFill>
          <a:blip r:embed="rId6"/>
          <a:stretch>
            <a:fillRect/>
          </a:stretch>
        </p:blipFill>
        <p:spPr>
          <a:xfrm>
            <a:off x="9137088" y="4297622"/>
            <a:ext cx="1644627" cy="2196000"/>
          </a:xfrm>
          <a:prstGeom prst="rect">
            <a:avLst/>
          </a:prstGeom>
        </p:spPr>
      </p:pic>
      <p:sp>
        <p:nvSpPr>
          <p:cNvPr id="44" name="Triangle 43">
            <a:extLst>
              <a:ext uri="{FF2B5EF4-FFF2-40B4-BE49-F238E27FC236}">
                <a16:creationId xmlns:a16="http://schemas.microsoft.com/office/drawing/2014/main" id="{44EB1565-65AA-A940-B746-1A126CA88994}"/>
              </a:ext>
            </a:extLst>
          </p:cNvPr>
          <p:cNvSpPr/>
          <p:nvPr/>
        </p:nvSpPr>
        <p:spPr>
          <a:xfrm rot="5400000">
            <a:off x="3961138" y="3299748"/>
            <a:ext cx="4493642" cy="1894106"/>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ounded Rectangle 44">
            <a:extLst>
              <a:ext uri="{FF2B5EF4-FFF2-40B4-BE49-F238E27FC236}">
                <a16:creationId xmlns:a16="http://schemas.microsoft.com/office/drawing/2014/main" id="{4558927A-D11E-BD45-91BB-F61F86E82607}"/>
              </a:ext>
            </a:extLst>
          </p:cNvPr>
          <p:cNvSpPr/>
          <p:nvPr/>
        </p:nvSpPr>
        <p:spPr>
          <a:xfrm>
            <a:off x="1094909" y="1999980"/>
            <a:ext cx="3822700" cy="1168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latin typeface="Trebuchet MS" panose="020B0703020202090204" pitchFamily="34" charset="0"/>
              </a:rPr>
              <a:t>Industry engagement to deliver digital products and services based on Real World Evidence to the Life Science and Biotech industries</a:t>
            </a:r>
          </a:p>
        </p:txBody>
      </p:sp>
      <p:sp>
        <p:nvSpPr>
          <p:cNvPr id="48" name="Rounded Rectangle 47">
            <a:extLst>
              <a:ext uri="{FF2B5EF4-FFF2-40B4-BE49-F238E27FC236}">
                <a16:creationId xmlns:a16="http://schemas.microsoft.com/office/drawing/2014/main" id="{70865D09-E2BA-484D-8C09-DAC4362C4E0D}"/>
              </a:ext>
            </a:extLst>
          </p:cNvPr>
          <p:cNvSpPr/>
          <p:nvPr/>
        </p:nvSpPr>
        <p:spPr>
          <a:xfrm>
            <a:off x="1094909" y="5319220"/>
            <a:ext cx="3822700" cy="1168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latin typeface="Trebuchet MS" panose="020B0703020202090204" pitchFamily="34" charset="0"/>
              </a:rPr>
              <a:t>Computer science techniques to transform our ability to tackle healthcare problems at scale and at pace across Greater Manchester</a:t>
            </a:r>
          </a:p>
        </p:txBody>
      </p:sp>
      <p:sp>
        <p:nvSpPr>
          <p:cNvPr id="49" name="Rounded Rectangle 48">
            <a:extLst>
              <a:ext uri="{FF2B5EF4-FFF2-40B4-BE49-F238E27FC236}">
                <a16:creationId xmlns:a16="http://schemas.microsoft.com/office/drawing/2014/main" id="{2F359BF4-F407-EA45-8E47-16DB23DEF15C}"/>
              </a:ext>
            </a:extLst>
          </p:cNvPr>
          <p:cNvSpPr/>
          <p:nvPr/>
        </p:nvSpPr>
        <p:spPr>
          <a:xfrm>
            <a:off x="1094909" y="3679123"/>
            <a:ext cx="3822700" cy="1168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latin typeface="Trebuchet MS" panose="020B0703020202090204" pitchFamily="34" charset="0"/>
              </a:rPr>
              <a:t>Data science expertise to deploy advanced technologies to provide enhanced insights from comprehensive data</a:t>
            </a:r>
          </a:p>
        </p:txBody>
      </p:sp>
      <p:sp>
        <p:nvSpPr>
          <p:cNvPr id="61" name="TextBox 60">
            <a:extLst>
              <a:ext uri="{FF2B5EF4-FFF2-40B4-BE49-F238E27FC236}">
                <a16:creationId xmlns:a16="http://schemas.microsoft.com/office/drawing/2014/main" id="{CAD92563-68C0-AF46-9252-6B9C708AC331}"/>
              </a:ext>
            </a:extLst>
          </p:cNvPr>
          <p:cNvSpPr txBox="1"/>
          <p:nvPr/>
        </p:nvSpPr>
        <p:spPr>
          <a:xfrm>
            <a:off x="5367571" y="3598642"/>
            <a:ext cx="1448336" cy="1138773"/>
          </a:xfrm>
          <a:prstGeom prst="rect">
            <a:avLst/>
          </a:prstGeom>
          <a:noFill/>
        </p:spPr>
        <p:txBody>
          <a:bodyPr wrap="square" rtlCol="0">
            <a:spAutoFit/>
          </a:bodyPr>
          <a:lstStyle/>
          <a:p>
            <a:r>
              <a:rPr lang="en-GB" sz="1700"/>
              <a:t>It will drive better clinical and business outcomes by:</a:t>
            </a:r>
          </a:p>
        </p:txBody>
      </p:sp>
      <p:sp>
        <p:nvSpPr>
          <p:cNvPr id="15" name="Rectangle 14">
            <a:extLst>
              <a:ext uri="{FF2B5EF4-FFF2-40B4-BE49-F238E27FC236}">
                <a16:creationId xmlns:a16="http://schemas.microsoft.com/office/drawing/2014/main" id="{3A183FE2-4560-4148-B767-F25EBD2B2047}"/>
              </a:ext>
            </a:extLst>
          </p:cNvPr>
          <p:cNvSpPr/>
          <p:nvPr/>
        </p:nvSpPr>
        <p:spPr>
          <a:xfrm>
            <a:off x="1200520" y="1964112"/>
            <a:ext cx="3611478" cy="1243314"/>
          </a:xfrm>
          <a:prstGeom prst="rect">
            <a:avLst/>
          </a:prstGeom>
          <a:solidFill>
            <a:srgbClr val="CF227F">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F3FB25-2324-D340-8B35-0990DC7B1564}"/>
              </a:ext>
            </a:extLst>
          </p:cNvPr>
          <p:cNvSpPr/>
          <p:nvPr/>
        </p:nvSpPr>
        <p:spPr>
          <a:xfrm>
            <a:off x="1200520" y="3625144"/>
            <a:ext cx="3611478" cy="1243314"/>
          </a:xfrm>
          <a:prstGeom prst="rect">
            <a:avLst/>
          </a:prstGeom>
          <a:solidFill>
            <a:srgbClr val="CF227F">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4BAA154-89F7-C24A-96EE-94740832DA74}"/>
              </a:ext>
            </a:extLst>
          </p:cNvPr>
          <p:cNvSpPr/>
          <p:nvPr/>
        </p:nvSpPr>
        <p:spPr>
          <a:xfrm>
            <a:off x="1226425" y="5300986"/>
            <a:ext cx="3611478" cy="1243314"/>
          </a:xfrm>
          <a:prstGeom prst="rect">
            <a:avLst/>
          </a:prstGeom>
          <a:solidFill>
            <a:srgbClr val="CF227F">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235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8AA04E7F-37C5-FB42-9A04-486958B97364}"/>
              </a:ext>
            </a:extLst>
          </p:cNvPr>
          <p:cNvPicPr>
            <a:picLocks noChangeAspect="1"/>
          </p:cNvPicPr>
          <p:nvPr/>
        </p:nvPicPr>
        <p:blipFill rotWithShape="1">
          <a:blip r:embed="rId2"/>
          <a:srcRect t="881"/>
          <a:stretch/>
        </p:blipFill>
        <p:spPr>
          <a:xfrm>
            <a:off x="20" y="10"/>
            <a:ext cx="12191980" cy="6857990"/>
          </a:xfrm>
          <a:prstGeom prst="rect">
            <a:avLst/>
          </a:prstGeom>
        </p:spPr>
      </p:pic>
    </p:spTree>
    <p:extLst>
      <p:ext uri="{BB962C8B-B14F-4D97-AF65-F5344CB8AC3E}">
        <p14:creationId xmlns:p14="http://schemas.microsoft.com/office/powerpoint/2010/main" val="318038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3113E-98C3-D84A-8999-241D7206576B}"/>
              </a:ext>
            </a:extLst>
          </p:cNvPr>
          <p:cNvSpPr>
            <a:spLocks noGrp="1"/>
          </p:cNvSpPr>
          <p:nvPr>
            <p:ph type="title"/>
          </p:nvPr>
        </p:nvSpPr>
        <p:spPr>
          <a:xfrm>
            <a:off x="1154776" y="212834"/>
            <a:ext cx="10324070" cy="639763"/>
          </a:xfrm>
        </p:spPr>
        <p:txBody>
          <a:bodyPr>
            <a:normAutofit/>
          </a:bodyPr>
          <a:lstStyle/>
          <a:p>
            <a:r>
              <a:rPr lang="en-US" sz="3500" b="0">
                <a:latin typeface="Trebuchet MS" panose="020B0703020202090204" pitchFamily="34" charset="0"/>
              </a:rPr>
              <a:t>Greater Manchester’s Priorities</a:t>
            </a:r>
          </a:p>
        </p:txBody>
      </p:sp>
      <p:sp>
        <p:nvSpPr>
          <p:cNvPr id="4" name="Text Placeholder 2">
            <a:extLst>
              <a:ext uri="{FF2B5EF4-FFF2-40B4-BE49-F238E27FC236}">
                <a16:creationId xmlns:a16="http://schemas.microsoft.com/office/drawing/2014/main" id="{743E92EA-72E0-CB46-81F4-F6456B3DE43A}"/>
              </a:ext>
            </a:extLst>
          </p:cNvPr>
          <p:cNvSpPr txBox="1">
            <a:spLocks/>
          </p:cNvSpPr>
          <p:nvPr/>
        </p:nvSpPr>
        <p:spPr>
          <a:xfrm>
            <a:off x="1154776" y="764143"/>
            <a:ext cx="10574769" cy="121776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genda-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genda-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genda-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genda-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genda-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a:solidFill>
                  <a:schemeClr val="tx1">
                    <a:lumMod val="75000"/>
                    <a:lumOff val="25000"/>
                  </a:schemeClr>
                </a:solidFill>
                <a:latin typeface="+mn-lt"/>
              </a:rPr>
              <a:t>Devolution has created a unique and exciting opportunity to take a system-wide view of the region’s most pressing health needs; agreeing shared priorities, streamlining processes to enable faster decision-making, and eliminating perverse financial incentives that have inhibited investment in innovation. </a:t>
            </a:r>
          </a:p>
          <a:p>
            <a:pPr marL="0"/>
            <a:endParaRPr lang="en-US" sz="1800">
              <a:latin typeface="+mn-lt"/>
            </a:endParaRPr>
          </a:p>
        </p:txBody>
      </p:sp>
      <p:sp>
        <p:nvSpPr>
          <p:cNvPr id="6" name="Rectangle 5">
            <a:extLst>
              <a:ext uri="{FF2B5EF4-FFF2-40B4-BE49-F238E27FC236}">
                <a16:creationId xmlns:a16="http://schemas.microsoft.com/office/drawing/2014/main" id="{59532D50-2A98-C04C-96F8-D370F6B28CB7}"/>
              </a:ext>
            </a:extLst>
          </p:cNvPr>
          <p:cNvSpPr/>
          <p:nvPr/>
        </p:nvSpPr>
        <p:spPr>
          <a:xfrm>
            <a:off x="1254844" y="1867130"/>
            <a:ext cx="3593201" cy="384028"/>
          </a:xfrm>
          <a:prstGeom prst="rect">
            <a:avLst/>
          </a:prstGeom>
          <a:solidFill>
            <a:srgbClr val="953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859AED9-90A9-C448-9B18-20604B543158}"/>
              </a:ext>
            </a:extLst>
          </p:cNvPr>
          <p:cNvSpPr/>
          <p:nvPr/>
        </p:nvSpPr>
        <p:spPr>
          <a:xfrm>
            <a:off x="1254842" y="2402508"/>
            <a:ext cx="3593201" cy="934596"/>
          </a:xfrm>
          <a:prstGeom prst="rect">
            <a:avLst/>
          </a:prstGeom>
          <a:solidFill>
            <a:srgbClr val="953D86">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F1EDFB3D-3449-AE40-BE0D-CE6694173907}"/>
              </a:ext>
            </a:extLst>
          </p:cNvPr>
          <p:cNvSpPr txBox="1">
            <a:spLocks/>
          </p:cNvSpPr>
          <p:nvPr/>
        </p:nvSpPr>
        <p:spPr>
          <a:xfrm>
            <a:off x="1254844" y="1867130"/>
            <a:ext cx="3593202" cy="3840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chemeClr val="tx1"/>
                </a:solidFill>
                <a:latin typeface="Agenda-Medium" pitchFamily="2" charset="0"/>
                <a:ea typeface="+mj-ea"/>
                <a:cs typeface="+mj-cs"/>
              </a:defRPr>
            </a:lvl1pPr>
          </a:lstStyle>
          <a:p>
            <a:pPr algn="ctr"/>
            <a:r>
              <a:rPr lang="en-US" sz="2000" b="0">
                <a:solidFill>
                  <a:schemeClr val="bg1"/>
                </a:solidFill>
              </a:rPr>
              <a:t>Objectives</a:t>
            </a:r>
          </a:p>
        </p:txBody>
      </p:sp>
      <p:sp>
        <p:nvSpPr>
          <p:cNvPr id="10" name="Rectangle 9">
            <a:extLst>
              <a:ext uri="{FF2B5EF4-FFF2-40B4-BE49-F238E27FC236}">
                <a16:creationId xmlns:a16="http://schemas.microsoft.com/office/drawing/2014/main" id="{4E4F6BD1-0546-8249-A911-3074F0BE0414}"/>
              </a:ext>
            </a:extLst>
          </p:cNvPr>
          <p:cNvSpPr/>
          <p:nvPr/>
        </p:nvSpPr>
        <p:spPr>
          <a:xfrm>
            <a:off x="5468922" y="1867130"/>
            <a:ext cx="6009924" cy="384028"/>
          </a:xfrm>
          <a:prstGeom prst="rect">
            <a:avLst/>
          </a:prstGeom>
          <a:solidFill>
            <a:srgbClr val="47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0321AFF-9236-CF48-8118-510C5E91DE05}"/>
              </a:ext>
            </a:extLst>
          </p:cNvPr>
          <p:cNvSpPr txBox="1">
            <a:spLocks/>
          </p:cNvSpPr>
          <p:nvPr/>
        </p:nvSpPr>
        <p:spPr>
          <a:xfrm>
            <a:off x="5468921" y="1883672"/>
            <a:ext cx="6009925" cy="3840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chemeClr val="tx1"/>
                </a:solidFill>
                <a:latin typeface="Agenda-Medium" pitchFamily="2" charset="0"/>
                <a:ea typeface="+mj-ea"/>
                <a:cs typeface="+mj-cs"/>
              </a:defRPr>
            </a:lvl1pPr>
          </a:lstStyle>
          <a:p>
            <a:pPr algn="ctr"/>
            <a:r>
              <a:rPr lang="en-US" sz="2000" b="0">
                <a:solidFill>
                  <a:schemeClr val="bg1"/>
                </a:solidFill>
              </a:rPr>
              <a:t>Outcomes</a:t>
            </a:r>
          </a:p>
        </p:txBody>
      </p:sp>
      <p:sp>
        <p:nvSpPr>
          <p:cNvPr id="13" name="Rectangle 12">
            <a:extLst>
              <a:ext uri="{FF2B5EF4-FFF2-40B4-BE49-F238E27FC236}">
                <a16:creationId xmlns:a16="http://schemas.microsoft.com/office/drawing/2014/main" id="{605BAF90-BB48-DE4D-A1DD-2EDAB6E97D57}"/>
              </a:ext>
            </a:extLst>
          </p:cNvPr>
          <p:cNvSpPr/>
          <p:nvPr/>
        </p:nvSpPr>
        <p:spPr>
          <a:xfrm>
            <a:off x="5468921" y="2402508"/>
            <a:ext cx="2881449" cy="1249341"/>
          </a:xfrm>
          <a:prstGeom prst="rect">
            <a:avLst/>
          </a:prstGeom>
          <a:solidFill>
            <a:srgbClr val="478C5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F058840-6E86-3E45-A7D5-8F106E56DEB2}"/>
              </a:ext>
            </a:extLst>
          </p:cNvPr>
          <p:cNvSpPr/>
          <p:nvPr/>
        </p:nvSpPr>
        <p:spPr>
          <a:xfrm>
            <a:off x="8597397" y="2402508"/>
            <a:ext cx="2881449" cy="1249341"/>
          </a:xfrm>
          <a:prstGeom prst="rect">
            <a:avLst/>
          </a:prstGeom>
          <a:solidFill>
            <a:srgbClr val="478C5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F60FC8C-B7BE-5E4E-92B3-DAAD615F2A9A}"/>
              </a:ext>
            </a:extLst>
          </p:cNvPr>
          <p:cNvSpPr/>
          <p:nvPr/>
        </p:nvSpPr>
        <p:spPr>
          <a:xfrm>
            <a:off x="5468921" y="3798158"/>
            <a:ext cx="2881449" cy="1249341"/>
          </a:xfrm>
          <a:prstGeom prst="rect">
            <a:avLst/>
          </a:prstGeom>
          <a:solidFill>
            <a:srgbClr val="478C5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5F332C7-21A9-0647-9BFA-E1F3BF856BD8}"/>
              </a:ext>
            </a:extLst>
          </p:cNvPr>
          <p:cNvSpPr/>
          <p:nvPr/>
        </p:nvSpPr>
        <p:spPr>
          <a:xfrm>
            <a:off x="8597397" y="3822991"/>
            <a:ext cx="2881449" cy="1249341"/>
          </a:xfrm>
          <a:prstGeom prst="rect">
            <a:avLst/>
          </a:prstGeom>
          <a:solidFill>
            <a:srgbClr val="478C5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724C59A-B142-894B-BAE6-9E0C52C5C51D}"/>
              </a:ext>
            </a:extLst>
          </p:cNvPr>
          <p:cNvSpPr/>
          <p:nvPr/>
        </p:nvSpPr>
        <p:spPr>
          <a:xfrm>
            <a:off x="5468921" y="5242170"/>
            <a:ext cx="2881449" cy="1249341"/>
          </a:xfrm>
          <a:prstGeom prst="rect">
            <a:avLst/>
          </a:prstGeom>
          <a:solidFill>
            <a:srgbClr val="478C5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F189A-63FB-DE4A-BC09-A50E408AFC4A}"/>
              </a:ext>
            </a:extLst>
          </p:cNvPr>
          <p:cNvSpPr/>
          <p:nvPr/>
        </p:nvSpPr>
        <p:spPr>
          <a:xfrm>
            <a:off x="1254843" y="5543522"/>
            <a:ext cx="3593201" cy="934596"/>
          </a:xfrm>
          <a:prstGeom prst="rect">
            <a:avLst/>
          </a:prstGeom>
          <a:solidFill>
            <a:srgbClr val="953D86">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872FC6F-75D2-B249-A01F-83EACE01207E}"/>
              </a:ext>
            </a:extLst>
          </p:cNvPr>
          <p:cNvSpPr/>
          <p:nvPr/>
        </p:nvSpPr>
        <p:spPr>
          <a:xfrm>
            <a:off x="1254842" y="4486782"/>
            <a:ext cx="3593201" cy="934596"/>
          </a:xfrm>
          <a:prstGeom prst="rect">
            <a:avLst/>
          </a:prstGeom>
          <a:solidFill>
            <a:srgbClr val="953D86">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DE60F91-4FA4-7C48-9D51-CFE492634920}"/>
              </a:ext>
            </a:extLst>
          </p:cNvPr>
          <p:cNvSpPr/>
          <p:nvPr/>
        </p:nvSpPr>
        <p:spPr>
          <a:xfrm>
            <a:off x="1254842" y="3430042"/>
            <a:ext cx="3593201" cy="934596"/>
          </a:xfrm>
          <a:prstGeom prst="rect">
            <a:avLst/>
          </a:prstGeom>
          <a:solidFill>
            <a:srgbClr val="953D86">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FDFA650-0762-AD4F-A7F2-E37ABEF4C701}"/>
              </a:ext>
            </a:extLst>
          </p:cNvPr>
          <p:cNvSpPr txBox="1"/>
          <p:nvPr/>
        </p:nvSpPr>
        <p:spPr>
          <a:xfrm>
            <a:off x="1254842" y="2402508"/>
            <a:ext cx="3593201" cy="738664"/>
          </a:xfrm>
          <a:prstGeom prst="rect">
            <a:avLst/>
          </a:prstGeom>
          <a:noFill/>
        </p:spPr>
        <p:txBody>
          <a:bodyPr wrap="square" rtlCol="0">
            <a:spAutoFit/>
          </a:bodyPr>
          <a:lstStyle/>
          <a:p>
            <a:r>
              <a:rPr lang="en-GB" sz="1400">
                <a:latin typeface="Trebuchet MS" panose="020B0703020202090204" pitchFamily="34" charset="0"/>
                <a:cs typeface="Arial" panose="020B0604020202020204" pitchFamily="34" charset="0"/>
              </a:rPr>
              <a:t>T</a:t>
            </a:r>
            <a:r>
              <a:rPr lang="en-GB" sz="1400">
                <a:latin typeface="Trebuchet MS" panose="020B0703020202090204" pitchFamily="34" charset="0"/>
                <a:ea typeface="Alte Haas Grotesk" charset="0"/>
                <a:cs typeface="Arial" panose="020B0604020202020204" pitchFamily="34" charset="0"/>
              </a:rPr>
              <a:t>ransform the health and social care system to help more people stay well and take better care of those who are ill.</a:t>
            </a:r>
          </a:p>
        </p:txBody>
      </p:sp>
      <p:sp>
        <p:nvSpPr>
          <p:cNvPr id="21" name="TextBox 20">
            <a:extLst>
              <a:ext uri="{FF2B5EF4-FFF2-40B4-BE49-F238E27FC236}">
                <a16:creationId xmlns:a16="http://schemas.microsoft.com/office/drawing/2014/main" id="{A9568778-6C64-3E4A-AACE-6F6B19A52627}"/>
              </a:ext>
            </a:extLst>
          </p:cNvPr>
          <p:cNvSpPr txBox="1"/>
          <p:nvPr/>
        </p:nvSpPr>
        <p:spPr>
          <a:xfrm>
            <a:off x="1265800" y="3553266"/>
            <a:ext cx="3696165" cy="738664"/>
          </a:xfrm>
          <a:prstGeom prst="rect">
            <a:avLst/>
          </a:prstGeom>
          <a:noFill/>
        </p:spPr>
        <p:txBody>
          <a:bodyPr wrap="square" rtlCol="0">
            <a:spAutoFit/>
          </a:bodyPr>
          <a:lstStyle/>
          <a:p>
            <a:pPr lvl="0" defTabSz="457200">
              <a:defRPr/>
            </a:pPr>
            <a:r>
              <a:rPr lang="en-GB" sz="1400">
                <a:latin typeface="Trebuchet MS" panose="020B0703020202090204" pitchFamily="34" charset="0"/>
                <a:cs typeface="Arial" panose="020B0604020202020204" pitchFamily="34" charset="0"/>
              </a:rPr>
              <a:t>A</a:t>
            </a:r>
            <a:r>
              <a:rPr lang="en-GB" sz="1400">
                <a:latin typeface="Trebuchet MS" panose="020B0703020202090204" pitchFamily="34" charset="0"/>
                <a:ea typeface="Alte Haas Grotesk" charset="0"/>
                <a:cs typeface="Arial" panose="020B0604020202020204" pitchFamily="34" charset="0"/>
              </a:rPr>
              <a:t>lign our health and social care system to wider public services such as education, skills, work and housing.</a:t>
            </a:r>
          </a:p>
        </p:txBody>
      </p:sp>
      <p:sp>
        <p:nvSpPr>
          <p:cNvPr id="22" name="TextBox 21">
            <a:extLst>
              <a:ext uri="{FF2B5EF4-FFF2-40B4-BE49-F238E27FC236}">
                <a16:creationId xmlns:a16="http://schemas.microsoft.com/office/drawing/2014/main" id="{9AC9B291-5824-1041-8016-078282D78BEB}"/>
              </a:ext>
            </a:extLst>
          </p:cNvPr>
          <p:cNvSpPr txBox="1"/>
          <p:nvPr/>
        </p:nvSpPr>
        <p:spPr>
          <a:xfrm>
            <a:off x="1254840" y="4683078"/>
            <a:ext cx="3593201" cy="738664"/>
          </a:xfrm>
          <a:prstGeom prst="rect">
            <a:avLst/>
          </a:prstGeom>
          <a:noFill/>
        </p:spPr>
        <p:txBody>
          <a:bodyPr wrap="square" rtlCol="0">
            <a:spAutoFit/>
          </a:bodyPr>
          <a:lstStyle/>
          <a:p>
            <a:r>
              <a:rPr lang="en-GB" sz="1400">
                <a:latin typeface="Trebuchet MS" panose="020B0703020202090204" pitchFamily="34" charset="0"/>
                <a:cs typeface="Arial" panose="020B0604020202020204" pitchFamily="34" charset="0"/>
              </a:rPr>
              <a:t>C</a:t>
            </a:r>
            <a:r>
              <a:rPr lang="en-GB" sz="1400">
                <a:latin typeface="Trebuchet MS" panose="020B0703020202090204" pitchFamily="34" charset="0"/>
                <a:ea typeface="Alte Haas Grotesk" charset="0"/>
                <a:cs typeface="Arial" panose="020B0604020202020204" pitchFamily="34" charset="0"/>
              </a:rPr>
              <a:t>reate a financially balanced </a:t>
            </a:r>
            <a:br>
              <a:rPr lang="en-GB" sz="1400">
                <a:latin typeface="Trebuchet MS" panose="020B0703020202090204" pitchFamily="34" charset="0"/>
                <a:ea typeface="Alte Haas Grotesk" charset="0"/>
                <a:cs typeface="Arial" panose="020B0604020202020204" pitchFamily="34" charset="0"/>
              </a:rPr>
            </a:br>
            <a:r>
              <a:rPr lang="en-GB" sz="1400">
                <a:latin typeface="Trebuchet MS" panose="020B0703020202090204" pitchFamily="34" charset="0"/>
                <a:ea typeface="Alte Haas Grotesk" charset="0"/>
                <a:cs typeface="Arial" panose="020B0604020202020204" pitchFamily="34" charset="0"/>
              </a:rPr>
              <a:t>and sustainable system.</a:t>
            </a:r>
          </a:p>
          <a:p>
            <a:endParaRPr lang="en-GB" sz="1400">
              <a:latin typeface="Trebuchet MS" panose="020B0703020202090204" pitchFamily="34" charset="0"/>
              <a:ea typeface="Alte Haas Grotesk" charset="0"/>
              <a:cs typeface="Arial" panose="020B0604020202020204" pitchFamily="34" charset="0"/>
            </a:endParaRPr>
          </a:p>
        </p:txBody>
      </p:sp>
      <p:sp>
        <p:nvSpPr>
          <p:cNvPr id="23" name="TextBox 22">
            <a:extLst>
              <a:ext uri="{FF2B5EF4-FFF2-40B4-BE49-F238E27FC236}">
                <a16:creationId xmlns:a16="http://schemas.microsoft.com/office/drawing/2014/main" id="{CC47AB6B-913A-C742-976E-DFE479670B4B}"/>
              </a:ext>
            </a:extLst>
          </p:cNvPr>
          <p:cNvSpPr txBox="1"/>
          <p:nvPr/>
        </p:nvSpPr>
        <p:spPr>
          <a:xfrm>
            <a:off x="1254839" y="5769024"/>
            <a:ext cx="3593201" cy="523220"/>
          </a:xfrm>
          <a:prstGeom prst="rect">
            <a:avLst/>
          </a:prstGeom>
          <a:noFill/>
        </p:spPr>
        <p:txBody>
          <a:bodyPr wrap="square" rtlCol="0">
            <a:spAutoFit/>
          </a:bodyPr>
          <a:lstStyle/>
          <a:p>
            <a:pPr lvl="0" defTabSz="457200">
              <a:defRPr/>
            </a:pPr>
            <a:r>
              <a:rPr lang="en-GB" sz="1400">
                <a:latin typeface="Trebuchet MS" panose="020B0703020202090204" pitchFamily="34" charset="0"/>
                <a:cs typeface="Arial" panose="020B0604020202020204" pitchFamily="34" charset="0"/>
              </a:rPr>
              <a:t>M</a:t>
            </a:r>
            <a:r>
              <a:rPr lang="en-GB" sz="1400">
                <a:latin typeface="Trebuchet MS" panose="020B0703020202090204" pitchFamily="34" charset="0"/>
                <a:ea typeface="Alte Haas Grotesk" charset="0"/>
                <a:cs typeface="Arial" panose="020B0604020202020204" pitchFamily="34" charset="0"/>
              </a:rPr>
              <a:t>ake sure our services are clinically safe throughout.</a:t>
            </a:r>
          </a:p>
        </p:txBody>
      </p:sp>
      <p:sp>
        <p:nvSpPr>
          <p:cNvPr id="24" name="TextBox 23">
            <a:extLst>
              <a:ext uri="{FF2B5EF4-FFF2-40B4-BE49-F238E27FC236}">
                <a16:creationId xmlns:a16="http://schemas.microsoft.com/office/drawing/2014/main" id="{F782860E-4269-044C-B265-794E6D674D26}"/>
              </a:ext>
            </a:extLst>
          </p:cNvPr>
          <p:cNvSpPr txBox="1"/>
          <p:nvPr/>
        </p:nvSpPr>
        <p:spPr>
          <a:xfrm>
            <a:off x="5468921" y="2551750"/>
            <a:ext cx="2881449" cy="954107"/>
          </a:xfrm>
          <a:prstGeom prst="rect">
            <a:avLst/>
          </a:prstGeom>
          <a:noFill/>
        </p:spPr>
        <p:txBody>
          <a:bodyPr wrap="square" rtlCol="0">
            <a:spAutoFit/>
          </a:bodyPr>
          <a:lstStyle/>
          <a:p>
            <a:r>
              <a:rPr lang="en-US" sz="1400">
                <a:latin typeface="Trebuchet MS" panose="020B0703020202090204" pitchFamily="34" charset="0"/>
                <a:cs typeface="Arial" panose="020B0604020202020204" pitchFamily="34" charset="0"/>
              </a:rPr>
              <a:t>More GM children will reach a good level of development cognitively, socially and emotionally.  </a:t>
            </a:r>
          </a:p>
        </p:txBody>
      </p:sp>
      <p:sp>
        <p:nvSpPr>
          <p:cNvPr id="25" name="TextBox 24">
            <a:extLst>
              <a:ext uri="{FF2B5EF4-FFF2-40B4-BE49-F238E27FC236}">
                <a16:creationId xmlns:a16="http://schemas.microsoft.com/office/drawing/2014/main" id="{8F744D7E-2FAD-6446-9BCB-25213E18E746}"/>
              </a:ext>
            </a:extLst>
          </p:cNvPr>
          <p:cNvSpPr txBox="1"/>
          <p:nvPr/>
        </p:nvSpPr>
        <p:spPr>
          <a:xfrm>
            <a:off x="5479879" y="3970607"/>
            <a:ext cx="2881449" cy="738664"/>
          </a:xfrm>
          <a:prstGeom prst="rect">
            <a:avLst/>
          </a:prstGeom>
          <a:noFill/>
        </p:spPr>
        <p:txBody>
          <a:bodyPr wrap="square" rtlCol="0">
            <a:spAutoFit/>
          </a:bodyPr>
          <a:lstStyle/>
          <a:p>
            <a:r>
              <a:rPr lang="en-US" sz="1400">
                <a:latin typeface="Trebuchet MS" panose="020B0703020202090204" pitchFamily="34" charset="0"/>
                <a:cs typeface="Arial" panose="020B0604020202020204" pitchFamily="34" charset="0"/>
              </a:rPr>
              <a:t>More GM families will be economically active and family incomes will increase.</a:t>
            </a:r>
          </a:p>
        </p:txBody>
      </p:sp>
      <p:sp>
        <p:nvSpPr>
          <p:cNvPr id="26" name="TextBox 25">
            <a:extLst>
              <a:ext uri="{FF2B5EF4-FFF2-40B4-BE49-F238E27FC236}">
                <a16:creationId xmlns:a16="http://schemas.microsoft.com/office/drawing/2014/main" id="{B2D2C7BF-F85E-E249-8F74-598105449DF6}"/>
              </a:ext>
            </a:extLst>
          </p:cNvPr>
          <p:cNvSpPr txBox="1"/>
          <p:nvPr/>
        </p:nvSpPr>
        <p:spPr>
          <a:xfrm>
            <a:off x="5468917" y="5274954"/>
            <a:ext cx="2881449" cy="954107"/>
          </a:xfrm>
          <a:prstGeom prst="rect">
            <a:avLst/>
          </a:prstGeom>
          <a:noFill/>
        </p:spPr>
        <p:txBody>
          <a:bodyPr wrap="square" rtlCol="0">
            <a:spAutoFit/>
          </a:bodyPr>
          <a:lstStyle/>
          <a:p>
            <a:r>
              <a:rPr lang="en-US" sz="1400">
                <a:latin typeface="Trebuchet MS" panose="020B0703020202090204" pitchFamily="34" charset="0"/>
                <a:cs typeface="Arial" panose="020B0604020202020204" pitchFamily="34" charset="0"/>
              </a:rPr>
              <a:t>Fewer GM babies will have a low birth weight resulting in better outcomes for the baby and less cost to the health system</a:t>
            </a:r>
          </a:p>
        </p:txBody>
      </p:sp>
      <p:sp>
        <p:nvSpPr>
          <p:cNvPr id="27" name="TextBox 26">
            <a:extLst>
              <a:ext uri="{FF2B5EF4-FFF2-40B4-BE49-F238E27FC236}">
                <a16:creationId xmlns:a16="http://schemas.microsoft.com/office/drawing/2014/main" id="{4EDA9A3A-704E-6B42-989F-B1740A615FB7}"/>
              </a:ext>
            </a:extLst>
          </p:cNvPr>
          <p:cNvSpPr txBox="1"/>
          <p:nvPr/>
        </p:nvSpPr>
        <p:spPr>
          <a:xfrm>
            <a:off x="8597397" y="2551750"/>
            <a:ext cx="2881449" cy="738664"/>
          </a:xfrm>
          <a:prstGeom prst="rect">
            <a:avLst/>
          </a:prstGeom>
          <a:noFill/>
        </p:spPr>
        <p:txBody>
          <a:bodyPr wrap="square" rtlCol="0">
            <a:spAutoFit/>
          </a:bodyPr>
          <a:lstStyle/>
          <a:p>
            <a:r>
              <a:rPr lang="en-US" sz="1400">
                <a:latin typeface="Trebuchet MS" panose="020B0703020202090204" pitchFamily="34" charset="0"/>
                <a:cs typeface="Arial" panose="020B0604020202020204" pitchFamily="34" charset="0"/>
              </a:rPr>
              <a:t>More people will be supported to stay well and live at home for as long as possible</a:t>
            </a:r>
            <a:r>
              <a:rPr lang="en-US" sz="1400">
                <a:latin typeface="Trebuchet MS" panose="020B0703020202090204" pitchFamily="34" charset="0"/>
              </a:rPr>
              <a:t>.</a:t>
            </a:r>
          </a:p>
        </p:txBody>
      </p:sp>
      <p:sp>
        <p:nvSpPr>
          <p:cNvPr id="28" name="TextBox 27">
            <a:extLst>
              <a:ext uri="{FF2B5EF4-FFF2-40B4-BE49-F238E27FC236}">
                <a16:creationId xmlns:a16="http://schemas.microsoft.com/office/drawing/2014/main" id="{ABBE4082-EEFC-D44B-9E39-11607E948D83}"/>
              </a:ext>
            </a:extLst>
          </p:cNvPr>
          <p:cNvSpPr txBox="1"/>
          <p:nvPr/>
        </p:nvSpPr>
        <p:spPr>
          <a:xfrm>
            <a:off x="8608355" y="3970606"/>
            <a:ext cx="2881449" cy="738664"/>
          </a:xfrm>
          <a:prstGeom prst="rect">
            <a:avLst/>
          </a:prstGeom>
          <a:noFill/>
        </p:spPr>
        <p:txBody>
          <a:bodyPr wrap="square" rtlCol="0">
            <a:spAutoFit/>
          </a:bodyPr>
          <a:lstStyle/>
          <a:p>
            <a:r>
              <a:rPr lang="en-US" sz="1400">
                <a:latin typeface="Trebuchet MS" panose="020B0703020202090204" pitchFamily="34" charset="0"/>
                <a:cs typeface="Arial" panose="020B0604020202020204" pitchFamily="34" charset="0"/>
              </a:rPr>
              <a:t>Fewer will die early from cardio-vascular disease (CVD), cancer and respiratory disease.</a:t>
            </a:r>
          </a:p>
        </p:txBody>
      </p:sp>
    </p:spTree>
    <p:extLst>
      <p:ext uri="{BB962C8B-B14F-4D97-AF65-F5344CB8AC3E}">
        <p14:creationId xmlns:p14="http://schemas.microsoft.com/office/powerpoint/2010/main" val="140909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10263E-9C78-B040-BA79-94B532C7CEB4}"/>
              </a:ext>
            </a:extLst>
          </p:cNvPr>
          <p:cNvSpPr>
            <a:spLocks noGrp="1"/>
          </p:cNvSpPr>
          <p:nvPr>
            <p:ph type="body" sz="quarter" idx="10"/>
          </p:nvPr>
        </p:nvSpPr>
        <p:spPr>
          <a:xfrm>
            <a:off x="1267263" y="6419013"/>
            <a:ext cx="10925635" cy="442224"/>
          </a:xfrm>
        </p:spPr>
        <p:txBody>
          <a:bodyPr>
            <a:noAutofit/>
          </a:bodyPr>
          <a:lstStyle/>
          <a:p>
            <a:r>
              <a:rPr lang="en-US" sz="2800" b="0">
                <a:solidFill>
                  <a:schemeClr val="tx1">
                    <a:lumMod val="50000"/>
                    <a:lumOff val="50000"/>
                  </a:schemeClr>
                </a:solidFill>
                <a:latin typeface="Calisto MT" panose="02040603050505030304" pitchFamily="18" charset="77"/>
              </a:rPr>
              <a:t>The challenge in the health &amp; care system including innovation</a:t>
            </a:r>
          </a:p>
          <a:p>
            <a:endParaRPr lang="en-US" sz="2800">
              <a:latin typeface="Calisto MT" panose="02040603050505030304" pitchFamily="18" charset="77"/>
            </a:endParaRPr>
          </a:p>
        </p:txBody>
      </p:sp>
      <p:sp>
        <p:nvSpPr>
          <p:cNvPr id="4" name="Text Placeholder 3">
            <a:extLst>
              <a:ext uri="{FF2B5EF4-FFF2-40B4-BE49-F238E27FC236}">
                <a16:creationId xmlns:a16="http://schemas.microsoft.com/office/drawing/2014/main" id="{4CF503F7-27DE-4344-9CEA-AC9F6F600FD3}"/>
              </a:ext>
            </a:extLst>
          </p:cNvPr>
          <p:cNvSpPr>
            <a:spLocks noGrp="1"/>
          </p:cNvSpPr>
          <p:nvPr>
            <p:ph type="body" sz="quarter" idx="11"/>
          </p:nvPr>
        </p:nvSpPr>
        <p:spPr>
          <a:xfrm>
            <a:off x="633182" y="5842101"/>
            <a:ext cx="10925635" cy="684863"/>
          </a:xfrm>
        </p:spPr>
        <p:txBody>
          <a:bodyPr/>
          <a:lstStyle/>
          <a:p>
            <a:r>
              <a:rPr lang="en-GB"/>
              <a:t>Medical and technology innovations have together produced radical service delivery advancements. Despite monumental improvements, society is only experiencing the beginning phase of this process</a:t>
            </a:r>
            <a:endParaRPr lang="en-US"/>
          </a:p>
          <a:p>
            <a:endParaRPr lang="en-US"/>
          </a:p>
        </p:txBody>
      </p:sp>
      <p:sp>
        <p:nvSpPr>
          <p:cNvPr id="6" name="Rectangle 5">
            <a:extLst>
              <a:ext uri="{FF2B5EF4-FFF2-40B4-BE49-F238E27FC236}">
                <a16:creationId xmlns:a16="http://schemas.microsoft.com/office/drawing/2014/main" id="{51155417-9749-974E-8AA9-FCE81C4EBC81}"/>
              </a:ext>
            </a:extLst>
          </p:cNvPr>
          <p:cNvSpPr/>
          <p:nvPr/>
        </p:nvSpPr>
        <p:spPr>
          <a:xfrm>
            <a:off x="669463" y="3163527"/>
            <a:ext cx="2014380" cy="2577606"/>
          </a:xfrm>
          <a:prstGeom prst="rect">
            <a:avLst/>
          </a:prstGeom>
          <a:solidFill>
            <a:srgbClr val="5D5F5F"/>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53FE0A-D293-EC4F-BD0E-9C64732B79D9}"/>
              </a:ext>
            </a:extLst>
          </p:cNvPr>
          <p:cNvSpPr/>
          <p:nvPr/>
        </p:nvSpPr>
        <p:spPr>
          <a:xfrm>
            <a:off x="669463" y="1924662"/>
            <a:ext cx="2014380" cy="1659195"/>
          </a:xfrm>
          <a:prstGeom prst="rect">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F5889231-CC3A-C945-BEE5-D9C1906FFE66}"/>
              </a:ext>
            </a:extLst>
          </p:cNvPr>
          <p:cNvSpPr/>
          <p:nvPr/>
        </p:nvSpPr>
        <p:spPr>
          <a:xfrm rot="10800000">
            <a:off x="1377290" y="3561734"/>
            <a:ext cx="593290" cy="263611"/>
          </a:xfrm>
          <a:prstGeom prst="triangle">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41E0EB3-3B75-C440-A883-21C9163DB7AC}"/>
              </a:ext>
            </a:extLst>
          </p:cNvPr>
          <p:cNvSpPr/>
          <p:nvPr/>
        </p:nvSpPr>
        <p:spPr>
          <a:xfrm>
            <a:off x="2896967" y="3163527"/>
            <a:ext cx="2014380" cy="2577606"/>
          </a:xfrm>
          <a:prstGeom prst="rect">
            <a:avLst/>
          </a:prstGeom>
          <a:solidFill>
            <a:srgbClr val="5D5F5F"/>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2CA1F6-3E28-8749-B6FC-949BB4F25F1A}"/>
              </a:ext>
            </a:extLst>
          </p:cNvPr>
          <p:cNvSpPr/>
          <p:nvPr/>
        </p:nvSpPr>
        <p:spPr>
          <a:xfrm>
            <a:off x="2896967" y="1924662"/>
            <a:ext cx="2014380" cy="1659195"/>
          </a:xfrm>
          <a:prstGeom prst="rect">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57803412-838E-0040-9690-5B64668C1A54}"/>
              </a:ext>
            </a:extLst>
          </p:cNvPr>
          <p:cNvSpPr/>
          <p:nvPr/>
        </p:nvSpPr>
        <p:spPr>
          <a:xfrm rot="10800000">
            <a:off x="3576348" y="3532237"/>
            <a:ext cx="593290" cy="263611"/>
          </a:xfrm>
          <a:prstGeom prst="triangle">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01DD637-E934-8646-A987-1BE2C1A57F28}"/>
              </a:ext>
            </a:extLst>
          </p:cNvPr>
          <p:cNvSpPr/>
          <p:nvPr/>
        </p:nvSpPr>
        <p:spPr>
          <a:xfrm>
            <a:off x="5123235" y="3163527"/>
            <a:ext cx="2014380" cy="2577606"/>
          </a:xfrm>
          <a:prstGeom prst="rect">
            <a:avLst/>
          </a:prstGeom>
          <a:solidFill>
            <a:srgbClr val="5D5F5F"/>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F9FE9CA-37A1-834C-BDC0-B863167FFC2B}"/>
              </a:ext>
            </a:extLst>
          </p:cNvPr>
          <p:cNvSpPr/>
          <p:nvPr/>
        </p:nvSpPr>
        <p:spPr>
          <a:xfrm>
            <a:off x="5123235" y="1924662"/>
            <a:ext cx="2014380" cy="1659195"/>
          </a:xfrm>
          <a:prstGeom prst="rect">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4">
            <a:extLst>
              <a:ext uri="{FF2B5EF4-FFF2-40B4-BE49-F238E27FC236}">
                <a16:creationId xmlns:a16="http://schemas.microsoft.com/office/drawing/2014/main" id="{DEA07B02-D04D-FC4E-809D-9F17E3E59B7C}"/>
              </a:ext>
            </a:extLst>
          </p:cNvPr>
          <p:cNvSpPr/>
          <p:nvPr/>
        </p:nvSpPr>
        <p:spPr>
          <a:xfrm rot="10800000">
            <a:off x="5817364" y="3532237"/>
            <a:ext cx="593290" cy="263611"/>
          </a:xfrm>
          <a:prstGeom prst="triangle">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472EDC2-5E25-3049-9749-D7A66E886654}"/>
              </a:ext>
            </a:extLst>
          </p:cNvPr>
          <p:cNvSpPr/>
          <p:nvPr/>
        </p:nvSpPr>
        <p:spPr>
          <a:xfrm>
            <a:off x="7349503" y="3163527"/>
            <a:ext cx="2014380" cy="2577606"/>
          </a:xfrm>
          <a:prstGeom prst="rect">
            <a:avLst/>
          </a:prstGeom>
          <a:solidFill>
            <a:srgbClr val="5D5F5F"/>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4FED540-C0D2-C644-BA11-D2D6F4390653}"/>
              </a:ext>
            </a:extLst>
          </p:cNvPr>
          <p:cNvSpPr/>
          <p:nvPr/>
        </p:nvSpPr>
        <p:spPr>
          <a:xfrm>
            <a:off x="7349503" y="1924662"/>
            <a:ext cx="2014380" cy="1659195"/>
          </a:xfrm>
          <a:prstGeom prst="rect">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8D73F973-C486-8642-BBF6-75751E121B4E}"/>
              </a:ext>
            </a:extLst>
          </p:cNvPr>
          <p:cNvSpPr/>
          <p:nvPr/>
        </p:nvSpPr>
        <p:spPr>
          <a:xfrm rot="10800000">
            <a:off x="8014136" y="3532237"/>
            <a:ext cx="593290" cy="263611"/>
          </a:xfrm>
          <a:prstGeom prst="triangle">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B32C8EE-E9F7-BE49-A34A-DABF046864A5}"/>
              </a:ext>
            </a:extLst>
          </p:cNvPr>
          <p:cNvSpPr/>
          <p:nvPr/>
        </p:nvSpPr>
        <p:spPr>
          <a:xfrm>
            <a:off x="9580717" y="3163527"/>
            <a:ext cx="2014380" cy="2577606"/>
          </a:xfrm>
          <a:prstGeom prst="rect">
            <a:avLst/>
          </a:prstGeom>
          <a:solidFill>
            <a:srgbClr val="5D5F5F"/>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7F1EAD1-8970-CC49-AF81-3B30B9607F2E}"/>
              </a:ext>
            </a:extLst>
          </p:cNvPr>
          <p:cNvSpPr/>
          <p:nvPr/>
        </p:nvSpPr>
        <p:spPr>
          <a:xfrm>
            <a:off x="9580717" y="1924662"/>
            <a:ext cx="2014380" cy="1659195"/>
          </a:xfrm>
          <a:prstGeom prst="rect">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iangle 20">
            <a:extLst>
              <a:ext uri="{FF2B5EF4-FFF2-40B4-BE49-F238E27FC236}">
                <a16:creationId xmlns:a16="http://schemas.microsoft.com/office/drawing/2014/main" id="{DA14270D-2EC6-6649-AE95-F8E9A22EFA26}"/>
              </a:ext>
            </a:extLst>
          </p:cNvPr>
          <p:cNvSpPr/>
          <p:nvPr/>
        </p:nvSpPr>
        <p:spPr>
          <a:xfrm rot="10800000">
            <a:off x="10245350" y="3532237"/>
            <a:ext cx="593290" cy="263611"/>
          </a:xfrm>
          <a:prstGeom prst="triangle">
            <a:avLst/>
          </a:prstGeom>
          <a:solidFill>
            <a:srgbClr val="77C7CC"/>
          </a:solidFill>
          <a:ln>
            <a:noFill/>
          </a:ln>
          <a:effectLst>
            <a:outerShdw blurRad="50800" dist="50800" dir="5400000" sx="18000" sy="1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BAE141A-D0C1-0248-B3C9-7A6A42EAFC55}"/>
              </a:ext>
            </a:extLst>
          </p:cNvPr>
          <p:cNvSpPr txBox="1"/>
          <p:nvPr/>
        </p:nvSpPr>
        <p:spPr>
          <a:xfrm>
            <a:off x="884618" y="4062519"/>
            <a:ext cx="1593379" cy="923330"/>
          </a:xfrm>
          <a:prstGeom prst="rect">
            <a:avLst/>
          </a:prstGeom>
          <a:noFill/>
        </p:spPr>
        <p:txBody>
          <a:bodyPr wrap="square" rtlCol="0">
            <a:spAutoFit/>
          </a:bodyPr>
          <a:lstStyle/>
          <a:p>
            <a:pPr marL="1801" lvl="0" algn="ctr">
              <a:spcAft>
                <a:spcPts val="300"/>
              </a:spcAft>
              <a:defRPr sz="1800" b="0" i="0" u="none" strike="noStrike" kern="0" cap="none" spc="0" baseline="0">
                <a:solidFill>
                  <a:srgbClr val="000000"/>
                </a:solidFill>
                <a:uFillTx/>
              </a:defRPr>
            </a:pPr>
            <a:r>
              <a:rPr lang="en-GB">
                <a:solidFill>
                  <a:schemeClr val="bg1"/>
                </a:solidFill>
                <a:latin typeface="Calibri" pitchFamily="34"/>
              </a:rPr>
              <a:t>Information and Service Integration</a:t>
            </a:r>
          </a:p>
        </p:txBody>
      </p:sp>
      <p:sp>
        <p:nvSpPr>
          <p:cNvPr id="23" name="TextBox 22">
            <a:extLst>
              <a:ext uri="{FF2B5EF4-FFF2-40B4-BE49-F238E27FC236}">
                <a16:creationId xmlns:a16="http://schemas.microsoft.com/office/drawing/2014/main" id="{AAD4D4A9-8A6F-9342-8A12-F66A0533EA65}"/>
              </a:ext>
            </a:extLst>
          </p:cNvPr>
          <p:cNvSpPr txBox="1"/>
          <p:nvPr/>
        </p:nvSpPr>
        <p:spPr>
          <a:xfrm>
            <a:off x="5089557" y="4201018"/>
            <a:ext cx="2151529" cy="646331"/>
          </a:xfrm>
          <a:prstGeom prst="rect">
            <a:avLst/>
          </a:prstGeom>
          <a:noFill/>
        </p:spPr>
        <p:txBody>
          <a:bodyPr wrap="square" rtlCol="0">
            <a:spAutoFit/>
          </a:bodyPr>
          <a:lstStyle/>
          <a:p>
            <a:pPr algn="ctr"/>
            <a:r>
              <a:rPr lang="en-US">
                <a:solidFill>
                  <a:schemeClr val="bg1"/>
                </a:solidFill>
              </a:rPr>
              <a:t>Rising costs of Healthcare</a:t>
            </a:r>
          </a:p>
        </p:txBody>
      </p:sp>
      <p:sp>
        <p:nvSpPr>
          <p:cNvPr id="24" name="TextBox 23">
            <a:extLst>
              <a:ext uri="{FF2B5EF4-FFF2-40B4-BE49-F238E27FC236}">
                <a16:creationId xmlns:a16="http://schemas.microsoft.com/office/drawing/2014/main" id="{00E67DB5-E8AB-E64E-9CAB-BC96520DA7D4}"/>
              </a:ext>
            </a:extLst>
          </p:cNvPr>
          <p:cNvSpPr txBox="1"/>
          <p:nvPr/>
        </p:nvSpPr>
        <p:spPr>
          <a:xfrm>
            <a:off x="2870483" y="4062519"/>
            <a:ext cx="2151529" cy="923330"/>
          </a:xfrm>
          <a:prstGeom prst="rect">
            <a:avLst/>
          </a:prstGeom>
          <a:noFill/>
        </p:spPr>
        <p:txBody>
          <a:bodyPr wrap="square" rtlCol="0">
            <a:spAutoFit/>
          </a:bodyPr>
          <a:lstStyle/>
          <a:p>
            <a:pPr marL="1801" lvl="0" algn="ctr">
              <a:spcAft>
                <a:spcPts val="300"/>
              </a:spcAft>
              <a:defRPr sz="1800" b="0" i="0" u="none" strike="noStrike" kern="0" cap="none" spc="0" baseline="0">
                <a:solidFill>
                  <a:srgbClr val="000000"/>
                </a:solidFill>
                <a:uFillTx/>
              </a:defRPr>
            </a:pPr>
            <a:r>
              <a:rPr lang="en-GB">
                <a:solidFill>
                  <a:schemeClr val="bg1"/>
                </a:solidFill>
                <a:latin typeface="Calibri" pitchFamily="34"/>
              </a:rPr>
              <a:t>Effective Payment Model Discovery &amp; Implementation</a:t>
            </a:r>
            <a:endParaRPr lang="en-US"/>
          </a:p>
        </p:txBody>
      </p:sp>
      <p:sp>
        <p:nvSpPr>
          <p:cNvPr id="25" name="TextBox 24">
            <a:extLst>
              <a:ext uri="{FF2B5EF4-FFF2-40B4-BE49-F238E27FC236}">
                <a16:creationId xmlns:a16="http://schemas.microsoft.com/office/drawing/2014/main" id="{920612C4-3591-8248-B54B-F89D6BF5E1EC}"/>
              </a:ext>
            </a:extLst>
          </p:cNvPr>
          <p:cNvSpPr txBox="1"/>
          <p:nvPr/>
        </p:nvSpPr>
        <p:spPr>
          <a:xfrm>
            <a:off x="7280928" y="3924018"/>
            <a:ext cx="2151529" cy="1200329"/>
          </a:xfrm>
          <a:prstGeom prst="rect">
            <a:avLst/>
          </a:prstGeom>
          <a:noFill/>
        </p:spPr>
        <p:txBody>
          <a:bodyPr wrap="square" rtlCol="0">
            <a:spAutoFit/>
          </a:bodyPr>
          <a:lstStyle/>
          <a:p>
            <a:pPr marL="1801" lvl="0" algn="ctr">
              <a:spcAft>
                <a:spcPts val="300"/>
              </a:spcAft>
              <a:defRPr sz="1800" b="0" i="0" u="none" strike="noStrike" kern="0" cap="none" spc="0" baseline="0">
                <a:solidFill>
                  <a:srgbClr val="000000"/>
                </a:solidFill>
                <a:uFillTx/>
              </a:defRPr>
            </a:pPr>
            <a:r>
              <a:rPr lang="en-GB">
                <a:solidFill>
                  <a:schemeClr val="bg1"/>
                </a:solidFill>
                <a:latin typeface="Calibri" pitchFamily="34"/>
              </a:rPr>
              <a:t>Medicinal &amp; Technological advancement challenges</a:t>
            </a:r>
            <a:endParaRPr lang="en-US"/>
          </a:p>
        </p:txBody>
      </p:sp>
      <p:sp>
        <p:nvSpPr>
          <p:cNvPr id="26" name="TextBox 25">
            <a:extLst>
              <a:ext uri="{FF2B5EF4-FFF2-40B4-BE49-F238E27FC236}">
                <a16:creationId xmlns:a16="http://schemas.microsoft.com/office/drawing/2014/main" id="{91083F7E-288B-0744-BE69-C34CDA4B555E}"/>
              </a:ext>
            </a:extLst>
          </p:cNvPr>
          <p:cNvSpPr txBox="1"/>
          <p:nvPr/>
        </p:nvSpPr>
        <p:spPr>
          <a:xfrm>
            <a:off x="9512474" y="4062519"/>
            <a:ext cx="2151529" cy="923330"/>
          </a:xfrm>
          <a:prstGeom prst="rect">
            <a:avLst/>
          </a:prstGeom>
          <a:noFill/>
        </p:spPr>
        <p:txBody>
          <a:bodyPr wrap="square" rtlCol="0">
            <a:spAutoFit/>
          </a:bodyPr>
          <a:lstStyle/>
          <a:p>
            <a:pPr algn="ctr"/>
            <a:r>
              <a:rPr lang="en-US">
                <a:solidFill>
                  <a:schemeClr val="bg1"/>
                </a:solidFill>
              </a:rPr>
              <a:t>Increase in population Health Management </a:t>
            </a:r>
          </a:p>
        </p:txBody>
      </p:sp>
      <p:pic>
        <p:nvPicPr>
          <p:cNvPr id="31" name="Picture 30">
            <a:extLst>
              <a:ext uri="{FF2B5EF4-FFF2-40B4-BE49-F238E27FC236}">
                <a16:creationId xmlns:a16="http://schemas.microsoft.com/office/drawing/2014/main" id="{238132BE-F314-6F46-9013-DAE39CDF6C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54435" y="1995392"/>
            <a:ext cx="1480192" cy="1480192"/>
          </a:xfrm>
          <a:prstGeom prst="rect">
            <a:avLst/>
          </a:prstGeom>
        </p:spPr>
      </p:pic>
      <p:pic>
        <p:nvPicPr>
          <p:cNvPr id="33" name="Picture 32">
            <a:extLst>
              <a:ext uri="{FF2B5EF4-FFF2-40B4-BE49-F238E27FC236}">
                <a16:creationId xmlns:a16="http://schemas.microsoft.com/office/drawing/2014/main" id="{E97F4CF6-99E2-C34E-85E8-2BD0F96FA4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3370" y="2147480"/>
            <a:ext cx="1255163" cy="1255163"/>
          </a:xfrm>
          <a:prstGeom prst="rect">
            <a:avLst/>
          </a:prstGeom>
        </p:spPr>
      </p:pic>
      <p:sp>
        <p:nvSpPr>
          <p:cNvPr id="34" name="TextBox 33">
            <a:extLst>
              <a:ext uri="{FF2B5EF4-FFF2-40B4-BE49-F238E27FC236}">
                <a16:creationId xmlns:a16="http://schemas.microsoft.com/office/drawing/2014/main" id="{5C312DB7-AAE1-7F4D-AE37-964F24617C3A}"/>
              </a:ext>
            </a:extLst>
          </p:cNvPr>
          <p:cNvSpPr txBox="1"/>
          <p:nvPr/>
        </p:nvSpPr>
        <p:spPr>
          <a:xfrm>
            <a:off x="8832495" y="1758773"/>
            <a:ext cx="446555" cy="1323439"/>
          </a:xfrm>
          <a:prstGeom prst="rect">
            <a:avLst/>
          </a:prstGeom>
          <a:noFill/>
        </p:spPr>
        <p:txBody>
          <a:bodyPr wrap="square" rtlCol="0">
            <a:spAutoFit/>
          </a:bodyPr>
          <a:lstStyle/>
          <a:p>
            <a:r>
              <a:rPr lang="en-US" sz="8000">
                <a:solidFill>
                  <a:schemeClr val="bg1"/>
                </a:solidFill>
              </a:rPr>
              <a:t>!</a:t>
            </a:r>
          </a:p>
        </p:txBody>
      </p:sp>
      <p:pic>
        <p:nvPicPr>
          <p:cNvPr id="36" name="Picture 35">
            <a:extLst>
              <a:ext uri="{FF2B5EF4-FFF2-40B4-BE49-F238E27FC236}">
                <a16:creationId xmlns:a16="http://schemas.microsoft.com/office/drawing/2014/main" id="{5334ED74-99B0-BA46-BA04-5ED8210017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119086">
            <a:off x="3316336" y="2443792"/>
            <a:ext cx="1272645" cy="1272645"/>
          </a:xfrm>
          <a:prstGeom prst="rect">
            <a:avLst/>
          </a:prstGeom>
        </p:spPr>
      </p:pic>
      <p:pic>
        <p:nvPicPr>
          <p:cNvPr id="38" name="Picture 37">
            <a:extLst>
              <a:ext uri="{FF2B5EF4-FFF2-40B4-BE49-F238E27FC236}">
                <a16:creationId xmlns:a16="http://schemas.microsoft.com/office/drawing/2014/main" id="{2D83C247-267C-6A45-9791-8E96764207C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19229" y="2053213"/>
            <a:ext cx="1445493" cy="1445493"/>
          </a:xfrm>
          <a:prstGeom prst="rect">
            <a:avLst/>
          </a:prstGeom>
        </p:spPr>
      </p:pic>
      <p:pic>
        <p:nvPicPr>
          <p:cNvPr id="40" name="Picture 39">
            <a:extLst>
              <a:ext uri="{FF2B5EF4-FFF2-40B4-BE49-F238E27FC236}">
                <a16:creationId xmlns:a16="http://schemas.microsoft.com/office/drawing/2014/main" id="{1AC27B71-0B0F-6843-96B5-9523A925574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4821" y="2064584"/>
            <a:ext cx="1406700" cy="1406700"/>
          </a:xfrm>
          <a:prstGeom prst="rect">
            <a:avLst/>
          </a:prstGeom>
        </p:spPr>
      </p:pic>
      <p:pic>
        <p:nvPicPr>
          <p:cNvPr id="42" name="Picture 41">
            <a:extLst>
              <a:ext uri="{FF2B5EF4-FFF2-40B4-BE49-F238E27FC236}">
                <a16:creationId xmlns:a16="http://schemas.microsoft.com/office/drawing/2014/main" id="{F0C3464D-DFAB-1F4D-A3AD-5F566A6E787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65923" y="2039478"/>
            <a:ext cx="1364158" cy="1364158"/>
          </a:xfrm>
          <a:prstGeom prst="rect">
            <a:avLst/>
          </a:prstGeom>
        </p:spPr>
      </p:pic>
      <p:sp>
        <p:nvSpPr>
          <p:cNvPr id="32" name="Title 1">
            <a:extLst>
              <a:ext uri="{FF2B5EF4-FFF2-40B4-BE49-F238E27FC236}">
                <a16:creationId xmlns:a16="http://schemas.microsoft.com/office/drawing/2014/main" id="{6903D0CF-4026-BB4A-9A95-1401572F8773}"/>
              </a:ext>
            </a:extLst>
          </p:cNvPr>
          <p:cNvSpPr txBox="1">
            <a:spLocks/>
          </p:cNvSpPr>
          <p:nvPr/>
        </p:nvSpPr>
        <p:spPr>
          <a:xfrm>
            <a:off x="1154776" y="212834"/>
            <a:ext cx="10324070" cy="639763"/>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Adelle Condensed SemiBold" panose="02000503000000020004" pitchFamily="2" charset="77"/>
                <a:ea typeface="+mj-ea"/>
                <a:cs typeface="+mj-cs"/>
              </a:defRPr>
            </a:lvl1pPr>
          </a:lstStyle>
          <a:p>
            <a:r>
              <a:rPr lang="en-GB" sz="3500">
                <a:latin typeface="Trebuchet MS" panose="020B0703020202090204" pitchFamily="34" charset="0"/>
              </a:rPr>
              <a:t>Devolution is a catalyst for change </a:t>
            </a:r>
          </a:p>
        </p:txBody>
      </p:sp>
      <p:sp>
        <p:nvSpPr>
          <p:cNvPr id="35" name="Text Placeholder 2">
            <a:extLst>
              <a:ext uri="{FF2B5EF4-FFF2-40B4-BE49-F238E27FC236}">
                <a16:creationId xmlns:a16="http://schemas.microsoft.com/office/drawing/2014/main" id="{53A3CC51-8DF3-F348-8C26-B709B7F251BE}"/>
              </a:ext>
            </a:extLst>
          </p:cNvPr>
          <p:cNvSpPr txBox="1">
            <a:spLocks/>
          </p:cNvSpPr>
          <p:nvPr/>
        </p:nvSpPr>
        <p:spPr>
          <a:xfrm>
            <a:off x="1154776" y="764143"/>
            <a:ext cx="10574769" cy="71917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genda-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genda-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genda-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genda-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genda-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a:solidFill>
                  <a:schemeClr val="tx1">
                    <a:lumMod val="75000"/>
                    <a:lumOff val="25000"/>
                  </a:schemeClr>
                </a:solidFill>
                <a:latin typeface="Trebuchet MS" panose="020B0703020202090204" pitchFamily="34" charset="0"/>
              </a:rPr>
              <a:t>The challenges in GM </a:t>
            </a:r>
          </a:p>
          <a:p>
            <a:pPr marL="0"/>
            <a:endParaRPr lang="en-US" sz="1800">
              <a:latin typeface="+mn-lt"/>
            </a:endParaRPr>
          </a:p>
        </p:txBody>
      </p:sp>
    </p:spTree>
    <p:extLst>
      <p:ext uri="{BB962C8B-B14F-4D97-AF65-F5344CB8AC3E}">
        <p14:creationId xmlns:p14="http://schemas.microsoft.com/office/powerpoint/2010/main" val="248340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3113E-98C3-D84A-8999-241D7206576B}"/>
              </a:ext>
            </a:extLst>
          </p:cNvPr>
          <p:cNvSpPr>
            <a:spLocks noGrp="1"/>
          </p:cNvSpPr>
          <p:nvPr>
            <p:ph type="title"/>
          </p:nvPr>
        </p:nvSpPr>
        <p:spPr>
          <a:xfrm>
            <a:off x="1154776" y="212834"/>
            <a:ext cx="10324070" cy="639763"/>
          </a:xfrm>
        </p:spPr>
        <p:txBody>
          <a:bodyPr>
            <a:normAutofit/>
          </a:bodyPr>
          <a:lstStyle/>
          <a:p>
            <a:r>
              <a:rPr lang="en-US" sz="3000" b="0" dirty="0">
                <a:latin typeface="Trebuchet MS" panose="020B0703020202090204" pitchFamily="34" charset="0"/>
              </a:rPr>
              <a:t>Greater Manchester devolution</a:t>
            </a:r>
          </a:p>
        </p:txBody>
      </p:sp>
      <p:sp>
        <p:nvSpPr>
          <p:cNvPr id="4" name="Text Placeholder 2">
            <a:extLst>
              <a:ext uri="{FF2B5EF4-FFF2-40B4-BE49-F238E27FC236}">
                <a16:creationId xmlns:a16="http://schemas.microsoft.com/office/drawing/2014/main" id="{743E92EA-72E0-CB46-81F4-F6456B3DE43A}"/>
              </a:ext>
            </a:extLst>
          </p:cNvPr>
          <p:cNvSpPr txBox="1">
            <a:spLocks/>
          </p:cNvSpPr>
          <p:nvPr/>
        </p:nvSpPr>
        <p:spPr>
          <a:xfrm>
            <a:off x="1154776" y="764143"/>
            <a:ext cx="10574769" cy="71917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genda-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genda-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genda-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genda-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genda-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solidFill>
                  <a:schemeClr val="tx1">
                    <a:lumMod val="75000"/>
                    <a:lumOff val="25000"/>
                  </a:schemeClr>
                </a:solidFill>
                <a:latin typeface="Trebuchet MS" panose="020B0703020202090204" pitchFamily="34" charset="0"/>
              </a:rPr>
              <a:t>Health and social care devolution is a catalyst for change </a:t>
            </a:r>
          </a:p>
          <a:p>
            <a:pPr marL="0"/>
            <a:endParaRPr lang="en-US" sz="1800" dirty="0">
              <a:latin typeface="+mn-lt"/>
            </a:endParaRPr>
          </a:p>
        </p:txBody>
      </p:sp>
      <p:sp>
        <p:nvSpPr>
          <p:cNvPr id="10" name="Rectangle 9">
            <a:extLst>
              <a:ext uri="{FF2B5EF4-FFF2-40B4-BE49-F238E27FC236}">
                <a16:creationId xmlns:a16="http://schemas.microsoft.com/office/drawing/2014/main" id="{BD23B0E6-6CCD-A549-96DC-E0A3A3E5DC26}"/>
              </a:ext>
            </a:extLst>
          </p:cNvPr>
          <p:cNvSpPr/>
          <p:nvPr/>
        </p:nvSpPr>
        <p:spPr>
          <a:xfrm>
            <a:off x="1237592" y="2065874"/>
            <a:ext cx="1318701" cy="1143152"/>
          </a:xfrm>
          <a:prstGeom prst="rect">
            <a:avLst/>
          </a:prstGeom>
          <a:solidFill>
            <a:srgbClr val="CF2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E8C8A08-BC66-2940-A894-1AA9C20D574A}"/>
              </a:ext>
            </a:extLst>
          </p:cNvPr>
          <p:cNvSpPr/>
          <p:nvPr/>
        </p:nvSpPr>
        <p:spPr>
          <a:xfrm>
            <a:off x="2556292" y="2065874"/>
            <a:ext cx="3182356" cy="1143152"/>
          </a:xfrm>
          <a:prstGeom prst="rect">
            <a:avLst/>
          </a:prstGeom>
          <a:solidFill>
            <a:srgbClr val="CF227F">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EBFEBB8-170A-504F-AC2D-AA6D720BF0B1}"/>
              </a:ext>
            </a:extLst>
          </p:cNvPr>
          <p:cNvSpPr/>
          <p:nvPr/>
        </p:nvSpPr>
        <p:spPr>
          <a:xfrm>
            <a:off x="1237592" y="3297521"/>
            <a:ext cx="1318701" cy="1143152"/>
          </a:xfrm>
          <a:prstGeom prst="rect">
            <a:avLst/>
          </a:prstGeom>
          <a:solidFill>
            <a:srgbClr val="CF2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DE9A370-8E9C-9A41-A5FB-C2C24B931895}"/>
              </a:ext>
            </a:extLst>
          </p:cNvPr>
          <p:cNvSpPr/>
          <p:nvPr/>
        </p:nvSpPr>
        <p:spPr>
          <a:xfrm>
            <a:off x="2556292" y="3297521"/>
            <a:ext cx="3182356" cy="1143152"/>
          </a:xfrm>
          <a:prstGeom prst="rect">
            <a:avLst/>
          </a:prstGeom>
          <a:solidFill>
            <a:srgbClr val="CF227F">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899C857-FE26-5742-A734-EE619089E9C9}"/>
              </a:ext>
            </a:extLst>
          </p:cNvPr>
          <p:cNvSpPr/>
          <p:nvPr/>
        </p:nvSpPr>
        <p:spPr>
          <a:xfrm>
            <a:off x="1237592" y="4541173"/>
            <a:ext cx="1318701" cy="1143152"/>
          </a:xfrm>
          <a:prstGeom prst="rect">
            <a:avLst/>
          </a:prstGeom>
          <a:solidFill>
            <a:srgbClr val="CF2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05B2DDE-1BCA-4844-B488-376211C129B3}"/>
              </a:ext>
            </a:extLst>
          </p:cNvPr>
          <p:cNvSpPr/>
          <p:nvPr/>
        </p:nvSpPr>
        <p:spPr>
          <a:xfrm>
            <a:off x="2506430" y="4558788"/>
            <a:ext cx="3182356" cy="1143152"/>
          </a:xfrm>
          <a:prstGeom prst="rect">
            <a:avLst/>
          </a:prstGeom>
          <a:solidFill>
            <a:srgbClr val="CF227F">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CD4318B-97A8-CF4E-8942-1B977CF48172}"/>
              </a:ext>
            </a:extLst>
          </p:cNvPr>
          <p:cNvSpPr/>
          <p:nvPr/>
        </p:nvSpPr>
        <p:spPr>
          <a:xfrm>
            <a:off x="6876392" y="2065874"/>
            <a:ext cx="1318701" cy="1143152"/>
          </a:xfrm>
          <a:prstGeom prst="rect">
            <a:avLst/>
          </a:prstGeom>
          <a:solidFill>
            <a:srgbClr val="267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1CB783B-531B-3146-882F-47968CC2EA1B}"/>
              </a:ext>
            </a:extLst>
          </p:cNvPr>
          <p:cNvSpPr/>
          <p:nvPr/>
        </p:nvSpPr>
        <p:spPr>
          <a:xfrm>
            <a:off x="8195092" y="2065874"/>
            <a:ext cx="3182356" cy="1143152"/>
          </a:xfrm>
          <a:prstGeom prst="rect">
            <a:avLst/>
          </a:prstGeom>
          <a:solidFill>
            <a:srgbClr val="2677B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B99036C-5BFC-6045-9977-59E11B3C96C2}"/>
              </a:ext>
            </a:extLst>
          </p:cNvPr>
          <p:cNvSpPr/>
          <p:nvPr/>
        </p:nvSpPr>
        <p:spPr>
          <a:xfrm>
            <a:off x="6876391" y="3305685"/>
            <a:ext cx="1318701" cy="1143152"/>
          </a:xfrm>
          <a:prstGeom prst="rect">
            <a:avLst/>
          </a:prstGeom>
          <a:solidFill>
            <a:srgbClr val="267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9B6F19AE-1398-1B47-A1F0-5E89E089AF07}"/>
              </a:ext>
            </a:extLst>
          </p:cNvPr>
          <p:cNvSpPr/>
          <p:nvPr/>
        </p:nvSpPr>
        <p:spPr>
          <a:xfrm>
            <a:off x="8123983" y="3305685"/>
            <a:ext cx="3182356" cy="1143152"/>
          </a:xfrm>
          <a:prstGeom prst="rect">
            <a:avLst/>
          </a:prstGeom>
          <a:solidFill>
            <a:srgbClr val="2677B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0C3C75F-8DF8-D64F-968B-A2D8E145279D}"/>
              </a:ext>
            </a:extLst>
          </p:cNvPr>
          <p:cNvSpPr/>
          <p:nvPr/>
        </p:nvSpPr>
        <p:spPr>
          <a:xfrm>
            <a:off x="6876391" y="4558788"/>
            <a:ext cx="1318701" cy="1143152"/>
          </a:xfrm>
          <a:prstGeom prst="rect">
            <a:avLst/>
          </a:prstGeom>
          <a:solidFill>
            <a:srgbClr val="267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B393A35-FB72-5D43-8934-D1D1FA05A1DD}"/>
              </a:ext>
            </a:extLst>
          </p:cNvPr>
          <p:cNvSpPr/>
          <p:nvPr/>
        </p:nvSpPr>
        <p:spPr>
          <a:xfrm>
            <a:off x="8185547" y="4566345"/>
            <a:ext cx="3182356" cy="1143152"/>
          </a:xfrm>
          <a:prstGeom prst="rect">
            <a:avLst/>
          </a:prstGeom>
          <a:solidFill>
            <a:srgbClr val="2677B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a:extLst>
              <a:ext uri="{FF2B5EF4-FFF2-40B4-BE49-F238E27FC236}">
                <a16:creationId xmlns:a16="http://schemas.microsoft.com/office/drawing/2014/main" id="{EDA96771-C4A9-BF44-9FC5-578BEE1F373D}"/>
              </a:ext>
            </a:extLst>
          </p:cNvPr>
          <p:cNvSpPr txBox="1">
            <a:spLocks/>
          </p:cNvSpPr>
          <p:nvPr/>
        </p:nvSpPr>
        <p:spPr>
          <a:xfrm>
            <a:off x="1245150" y="1304014"/>
            <a:ext cx="4493498" cy="4321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chemeClr val="tx1"/>
                </a:solidFill>
                <a:latin typeface="Agenda-Medium" pitchFamily="2" charset="0"/>
                <a:ea typeface="+mj-ea"/>
                <a:cs typeface="+mj-cs"/>
              </a:defRPr>
            </a:lvl1pPr>
          </a:lstStyle>
          <a:p>
            <a:pPr algn="ctr"/>
            <a:r>
              <a:rPr lang="en-US" sz="3200" b="0" dirty="0">
                <a:solidFill>
                  <a:srgbClr val="CF227F"/>
                </a:solidFill>
                <a:latin typeface="Trebuchet MS" panose="020B0703020202090204" pitchFamily="34" charset="0"/>
              </a:rPr>
              <a:t>Why?</a:t>
            </a:r>
          </a:p>
        </p:txBody>
      </p:sp>
      <p:sp>
        <p:nvSpPr>
          <p:cNvPr id="25" name="Title 1">
            <a:extLst>
              <a:ext uri="{FF2B5EF4-FFF2-40B4-BE49-F238E27FC236}">
                <a16:creationId xmlns:a16="http://schemas.microsoft.com/office/drawing/2014/main" id="{0AD1D191-2AD6-434D-8B1C-272A76289684}"/>
              </a:ext>
            </a:extLst>
          </p:cNvPr>
          <p:cNvSpPr txBox="1">
            <a:spLocks/>
          </p:cNvSpPr>
          <p:nvPr/>
        </p:nvSpPr>
        <p:spPr>
          <a:xfrm>
            <a:off x="6876392" y="1302597"/>
            <a:ext cx="4493498" cy="4321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chemeClr val="tx1"/>
                </a:solidFill>
                <a:latin typeface="Agenda-Medium" pitchFamily="2" charset="0"/>
                <a:ea typeface="+mj-ea"/>
                <a:cs typeface="+mj-cs"/>
              </a:defRPr>
            </a:lvl1pPr>
          </a:lstStyle>
          <a:p>
            <a:pPr algn="ctr"/>
            <a:r>
              <a:rPr lang="en-US" sz="3200" b="0" dirty="0">
                <a:solidFill>
                  <a:srgbClr val="2677B0"/>
                </a:solidFill>
                <a:latin typeface="Trebuchet MS" panose="020B0703020202090204" pitchFamily="34" charset="0"/>
              </a:rPr>
              <a:t>What?</a:t>
            </a:r>
          </a:p>
        </p:txBody>
      </p:sp>
      <p:sp>
        <p:nvSpPr>
          <p:cNvPr id="26" name="TextBox 25">
            <a:extLst>
              <a:ext uri="{FF2B5EF4-FFF2-40B4-BE49-F238E27FC236}">
                <a16:creationId xmlns:a16="http://schemas.microsoft.com/office/drawing/2014/main" id="{0A956402-69C1-C34F-9C18-5BB7D478065F}"/>
              </a:ext>
            </a:extLst>
          </p:cNvPr>
          <p:cNvSpPr txBox="1"/>
          <p:nvPr/>
        </p:nvSpPr>
        <p:spPr>
          <a:xfrm>
            <a:off x="2636929" y="2114031"/>
            <a:ext cx="3001993" cy="1025984"/>
          </a:xfrm>
          <a:prstGeom prst="rect">
            <a:avLst/>
          </a:prstGeom>
          <a:ln>
            <a:noFill/>
          </a:ln>
        </p:spPr>
        <p:txBody>
          <a:bodyPr vert="horz" wrap="square" lIns="91440" tIns="45720" rIns="91440" bIns="45720" rtlCol="0" anchor="ctr" anchorCtr="0">
            <a:noAutofit/>
          </a:bodyPr>
          <a:lstStyle/>
          <a:p>
            <a:pPr marR="0" defTabSz="457200" rtl="0" eaLnBrk="1" fontAlgn="auto" latinLnBrk="0" hangingPunct="1">
              <a:spcBef>
                <a:spcPct val="0"/>
              </a:spcBef>
              <a:spcAft>
                <a:spcPts val="0"/>
              </a:spcAft>
              <a:buClrTx/>
              <a:buSzTx/>
              <a:tabLst/>
            </a:pPr>
            <a:r>
              <a:rPr lang="en-US" sz="1400" dirty="0">
                <a:latin typeface="Trebuchet MS" panose="020B0703020202090204" pitchFamily="34" charset="0"/>
                <a:cs typeface="Arial" panose="020B0604020202020204" pitchFamily="34" charset="0"/>
              </a:rPr>
              <a:t>Significant variation in population health outcomes, from national standards and across localities. </a:t>
            </a:r>
          </a:p>
        </p:txBody>
      </p:sp>
      <p:sp>
        <p:nvSpPr>
          <p:cNvPr id="27" name="TextBox 26">
            <a:extLst>
              <a:ext uri="{FF2B5EF4-FFF2-40B4-BE49-F238E27FC236}">
                <a16:creationId xmlns:a16="http://schemas.microsoft.com/office/drawing/2014/main" id="{98160CA5-9A30-4D4E-A9B5-106B27CE9FB4}"/>
              </a:ext>
            </a:extLst>
          </p:cNvPr>
          <p:cNvSpPr txBox="1"/>
          <p:nvPr/>
        </p:nvSpPr>
        <p:spPr>
          <a:xfrm>
            <a:off x="2617841" y="3356105"/>
            <a:ext cx="3001993" cy="1025984"/>
          </a:xfrm>
          <a:prstGeom prst="rect">
            <a:avLst/>
          </a:prstGeom>
          <a:ln>
            <a:noFill/>
          </a:ln>
        </p:spPr>
        <p:txBody>
          <a:bodyPr vert="horz" wrap="square" lIns="91440" tIns="45720" rIns="91440" bIns="45720" rtlCol="0" anchor="ctr" anchorCtr="0">
            <a:noAutofit/>
          </a:bodyPr>
          <a:lstStyle/>
          <a:p>
            <a:r>
              <a:rPr lang="en-US" sz="1400" dirty="0">
                <a:latin typeface="Trebuchet MS" panose="020B0703020202090204" pitchFamily="34" charset="0"/>
                <a:cs typeface="Arial" panose="020B0604020202020204" pitchFamily="34" charset="0"/>
              </a:rPr>
              <a:t>Economic productivity inhibited by poor health of population.</a:t>
            </a:r>
          </a:p>
        </p:txBody>
      </p:sp>
      <p:sp>
        <p:nvSpPr>
          <p:cNvPr id="28" name="TextBox 27">
            <a:extLst>
              <a:ext uri="{FF2B5EF4-FFF2-40B4-BE49-F238E27FC236}">
                <a16:creationId xmlns:a16="http://schemas.microsoft.com/office/drawing/2014/main" id="{276CCE3C-E790-7D4D-9194-3978035DC6E2}"/>
              </a:ext>
            </a:extLst>
          </p:cNvPr>
          <p:cNvSpPr txBox="1"/>
          <p:nvPr/>
        </p:nvSpPr>
        <p:spPr>
          <a:xfrm>
            <a:off x="2646474" y="4617372"/>
            <a:ext cx="3001993" cy="1025984"/>
          </a:xfrm>
          <a:prstGeom prst="rect">
            <a:avLst/>
          </a:prstGeom>
          <a:ln>
            <a:noFill/>
          </a:ln>
        </p:spPr>
        <p:txBody>
          <a:bodyPr vert="horz" wrap="square" lIns="91440" tIns="45720" rIns="91440" bIns="45720" rtlCol="0" anchor="ctr" anchorCtr="0">
            <a:noAutofit/>
          </a:bodyPr>
          <a:lstStyle/>
          <a:p>
            <a:r>
              <a:rPr lang="en-US" sz="1400" dirty="0">
                <a:latin typeface="Trebuchet MS" panose="020B0703020202090204" pitchFamily="34" charset="0"/>
                <a:cs typeface="Arial" panose="020B0604020202020204" pitchFamily="34" charset="0"/>
              </a:rPr>
              <a:t>Strong delivery track record of collaboration and delivery across the city region.</a:t>
            </a:r>
          </a:p>
        </p:txBody>
      </p:sp>
      <p:sp>
        <p:nvSpPr>
          <p:cNvPr id="30" name="TextBox 29">
            <a:extLst>
              <a:ext uri="{FF2B5EF4-FFF2-40B4-BE49-F238E27FC236}">
                <a16:creationId xmlns:a16="http://schemas.microsoft.com/office/drawing/2014/main" id="{08E16B50-ACF6-1A4D-992A-BC4123878315}"/>
              </a:ext>
            </a:extLst>
          </p:cNvPr>
          <p:cNvSpPr txBox="1"/>
          <p:nvPr/>
        </p:nvSpPr>
        <p:spPr>
          <a:xfrm>
            <a:off x="8294818" y="2109006"/>
            <a:ext cx="3001993" cy="1025984"/>
          </a:xfrm>
          <a:prstGeom prst="rect">
            <a:avLst/>
          </a:prstGeom>
          <a:ln>
            <a:noFill/>
          </a:ln>
        </p:spPr>
        <p:txBody>
          <a:bodyPr vert="horz" wrap="square" lIns="91440" tIns="45720" rIns="91440" bIns="45720" rtlCol="0" anchor="ctr" anchorCtr="0">
            <a:noAutofit/>
          </a:bodyPr>
          <a:lstStyle/>
          <a:p>
            <a:r>
              <a:rPr lang="en-US" sz="1400" dirty="0">
                <a:latin typeface="Trebuchet MS" panose="020B0703020202090204" pitchFamily="34" charset="0"/>
                <a:cs typeface="Arial" panose="020B0604020202020204" pitchFamily="34" charset="0"/>
              </a:rPr>
              <a:t>Delegated financial control of £6bn health and social care budget.</a:t>
            </a:r>
          </a:p>
        </p:txBody>
      </p:sp>
      <p:sp>
        <p:nvSpPr>
          <p:cNvPr id="31" name="TextBox 30">
            <a:extLst>
              <a:ext uri="{FF2B5EF4-FFF2-40B4-BE49-F238E27FC236}">
                <a16:creationId xmlns:a16="http://schemas.microsoft.com/office/drawing/2014/main" id="{1F7DBB41-C48C-D049-83A6-47FE83545B69}"/>
              </a:ext>
            </a:extLst>
          </p:cNvPr>
          <p:cNvSpPr txBox="1"/>
          <p:nvPr/>
        </p:nvSpPr>
        <p:spPr>
          <a:xfrm>
            <a:off x="8245546" y="3340728"/>
            <a:ext cx="3001993" cy="1025984"/>
          </a:xfrm>
          <a:prstGeom prst="rect">
            <a:avLst/>
          </a:prstGeom>
          <a:ln>
            <a:noFill/>
          </a:ln>
        </p:spPr>
        <p:txBody>
          <a:bodyPr vert="horz" wrap="square" lIns="91440" tIns="45720" rIns="91440" bIns="45720" rtlCol="0" anchor="ctr" anchorCtr="0">
            <a:noAutofit/>
          </a:bodyPr>
          <a:lstStyle/>
          <a:p>
            <a:pPr defTabSz="457200">
              <a:spcBef>
                <a:spcPct val="0"/>
              </a:spcBef>
            </a:pPr>
            <a:r>
              <a:rPr lang="en-US" sz="1400" dirty="0">
                <a:latin typeface="Trebuchet MS" panose="020B0703020202090204" pitchFamily="34" charset="0"/>
                <a:cs typeface="Arial" panose="020B0604020202020204" pitchFamily="34" charset="0"/>
              </a:rPr>
              <a:t>Established governance structures and integrated commissioning at city-region and locality level.</a:t>
            </a:r>
          </a:p>
        </p:txBody>
      </p:sp>
      <p:sp>
        <p:nvSpPr>
          <p:cNvPr id="32" name="TextBox 31">
            <a:extLst>
              <a:ext uri="{FF2B5EF4-FFF2-40B4-BE49-F238E27FC236}">
                <a16:creationId xmlns:a16="http://schemas.microsoft.com/office/drawing/2014/main" id="{39FF8A1A-4175-B546-AAAF-1467FF1F5CB8}"/>
              </a:ext>
            </a:extLst>
          </p:cNvPr>
          <p:cNvSpPr txBox="1"/>
          <p:nvPr/>
        </p:nvSpPr>
        <p:spPr>
          <a:xfrm>
            <a:off x="8271421" y="4584208"/>
            <a:ext cx="3001993" cy="1025984"/>
          </a:xfrm>
          <a:prstGeom prst="rect">
            <a:avLst/>
          </a:prstGeom>
          <a:ln>
            <a:noFill/>
          </a:ln>
        </p:spPr>
        <p:txBody>
          <a:bodyPr vert="horz" wrap="square" lIns="91440" tIns="45720" rIns="91440" bIns="45720" rtlCol="0" anchor="ctr" anchorCtr="0">
            <a:noAutofit/>
          </a:bodyPr>
          <a:lstStyle/>
          <a:p>
            <a:pPr defTabSz="457200">
              <a:spcBef>
                <a:spcPct val="0"/>
              </a:spcBef>
            </a:pPr>
            <a:r>
              <a:rPr lang="en-US" sz="1400" dirty="0">
                <a:latin typeface="Trebuchet MS" panose="020B0703020202090204" pitchFamily="34" charset="0"/>
                <a:cs typeface="Arial" panose="020B0604020202020204" pitchFamily="34" charset="0"/>
              </a:rPr>
              <a:t>Integrated academic health science and innovation system, Health Innovation Manchester. </a:t>
            </a:r>
          </a:p>
        </p:txBody>
      </p:sp>
      <p:pic>
        <p:nvPicPr>
          <p:cNvPr id="37" name="Picture 36">
            <a:extLst>
              <a:ext uri="{FF2B5EF4-FFF2-40B4-BE49-F238E27FC236}">
                <a16:creationId xmlns:a16="http://schemas.microsoft.com/office/drawing/2014/main" id="{CE5F332C-E2EB-384C-B710-6C853604AB5C}"/>
              </a:ext>
            </a:extLst>
          </p:cNvPr>
          <p:cNvPicPr>
            <a:picLocks noChangeAspect="1"/>
          </p:cNvPicPr>
          <p:nvPr/>
        </p:nvPicPr>
        <p:blipFill>
          <a:blip r:embed="rId3"/>
          <a:stretch>
            <a:fillRect/>
          </a:stretch>
        </p:blipFill>
        <p:spPr>
          <a:xfrm>
            <a:off x="1245150" y="2034623"/>
            <a:ext cx="1176021" cy="1176021"/>
          </a:xfrm>
          <a:prstGeom prst="rect">
            <a:avLst/>
          </a:prstGeom>
        </p:spPr>
      </p:pic>
      <p:pic>
        <p:nvPicPr>
          <p:cNvPr id="38" name="Picture 37">
            <a:extLst>
              <a:ext uri="{FF2B5EF4-FFF2-40B4-BE49-F238E27FC236}">
                <a16:creationId xmlns:a16="http://schemas.microsoft.com/office/drawing/2014/main" id="{D7856CC6-AF24-0D4C-8638-6FC008F9907B}"/>
              </a:ext>
            </a:extLst>
          </p:cNvPr>
          <p:cNvPicPr>
            <a:picLocks noChangeAspect="1"/>
          </p:cNvPicPr>
          <p:nvPr/>
        </p:nvPicPr>
        <p:blipFill>
          <a:blip r:embed="rId4"/>
          <a:stretch>
            <a:fillRect/>
          </a:stretch>
        </p:blipFill>
        <p:spPr>
          <a:xfrm>
            <a:off x="6943626" y="2095559"/>
            <a:ext cx="1084268" cy="1084268"/>
          </a:xfrm>
          <a:prstGeom prst="rect">
            <a:avLst/>
          </a:prstGeom>
        </p:spPr>
      </p:pic>
      <p:pic>
        <p:nvPicPr>
          <p:cNvPr id="39" name="Picture 38">
            <a:extLst>
              <a:ext uri="{FF2B5EF4-FFF2-40B4-BE49-F238E27FC236}">
                <a16:creationId xmlns:a16="http://schemas.microsoft.com/office/drawing/2014/main" id="{898C2FC2-6910-C842-8D58-A20DB9885DB4}"/>
              </a:ext>
            </a:extLst>
          </p:cNvPr>
          <p:cNvPicPr>
            <a:picLocks noChangeAspect="1"/>
          </p:cNvPicPr>
          <p:nvPr/>
        </p:nvPicPr>
        <p:blipFill>
          <a:blip r:embed="rId5"/>
          <a:stretch>
            <a:fillRect/>
          </a:stretch>
        </p:blipFill>
        <p:spPr>
          <a:xfrm>
            <a:off x="1260962" y="4448837"/>
            <a:ext cx="1296726" cy="1296726"/>
          </a:xfrm>
          <a:prstGeom prst="rect">
            <a:avLst/>
          </a:prstGeom>
        </p:spPr>
      </p:pic>
      <p:pic>
        <p:nvPicPr>
          <p:cNvPr id="40" name="Picture 39">
            <a:extLst>
              <a:ext uri="{FF2B5EF4-FFF2-40B4-BE49-F238E27FC236}">
                <a16:creationId xmlns:a16="http://schemas.microsoft.com/office/drawing/2014/main" id="{FED2200C-5468-D94C-BDF3-72A94E375313}"/>
              </a:ext>
            </a:extLst>
          </p:cNvPr>
          <p:cNvPicPr>
            <a:picLocks noChangeAspect="1"/>
          </p:cNvPicPr>
          <p:nvPr/>
        </p:nvPicPr>
        <p:blipFill>
          <a:blip r:embed="rId6"/>
          <a:stretch>
            <a:fillRect/>
          </a:stretch>
        </p:blipFill>
        <p:spPr>
          <a:xfrm>
            <a:off x="6834369" y="4433764"/>
            <a:ext cx="1393200" cy="1393200"/>
          </a:xfrm>
          <a:prstGeom prst="rect">
            <a:avLst/>
          </a:prstGeom>
        </p:spPr>
      </p:pic>
      <p:pic>
        <p:nvPicPr>
          <p:cNvPr id="41" name="Picture 40">
            <a:extLst>
              <a:ext uri="{FF2B5EF4-FFF2-40B4-BE49-F238E27FC236}">
                <a16:creationId xmlns:a16="http://schemas.microsoft.com/office/drawing/2014/main" id="{75DB82C5-2641-2E47-BC9B-50C3BD37073E}"/>
              </a:ext>
            </a:extLst>
          </p:cNvPr>
          <p:cNvPicPr>
            <a:picLocks noChangeAspect="1"/>
          </p:cNvPicPr>
          <p:nvPr/>
        </p:nvPicPr>
        <p:blipFill>
          <a:blip r:embed="rId7"/>
          <a:stretch>
            <a:fillRect/>
          </a:stretch>
        </p:blipFill>
        <p:spPr>
          <a:xfrm>
            <a:off x="1229272" y="3134990"/>
            <a:ext cx="1388568" cy="1388568"/>
          </a:xfrm>
          <a:prstGeom prst="rect">
            <a:avLst/>
          </a:prstGeom>
        </p:spPr>
      </p:pic>
      <p:pic>
        <p:nvPicPr>
          <p:cNvPr id="43" name="Picture 42">
            <a:extLst>
              <a:ext uri="{FF2B5EF4-FFF2-40B4-BE49-F238E27FC236}">
                <a16:creationId xmlns:a16="http://schemas.microsoft.com/office/drawing/2014/main" id="{E10BC227-CCC0-8048-964B-56D6F5CA6B34}"/>
              </a:ext>
            </a:extLst>
          </p:cNvPr>
          <p:cNvPicPr>
            <a:picLocks noChangeAspect="1"/>
          </p:cNvPicPr>
          <p:nvPr/>
        </p:nvPicPr>
        <p:blipFill>
          <a:blip r:embed="rId8"/>
          <a:stretch>
            <a:fillRect/>
          </a:stretch>
        </p:blipFill>
        <p:spPr>
          <a:xfrm>
            <a:off x="6922530" y="3297137"/>
            <a:ext cx="1226421" cy="1226421"/>
          </a:xfrm>
          <a:prstGeom prst="rect">
            <a:avLst/>
          </a:prstGeom>
        </p:spPr>
      </p:pic>
    </p:spTree>
    <p:extLst>
      <p:ext uri="{BB962C8B-B14F-4D97-AF65-F5344CB8AC3E}">
        <p14:creationId xmlns:p14="http://schemas.microsoft.com/office/powerpoint/2010/main" val="424531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3113E-98C3-D84A-8999-241D7206576B}"/>
              </a:ext>
            </a:extLst>
          </p:cNvPr>
          <p:cNvSpPr>
            <a:spLocks noGrp="1"/>
          </p:cNvSpPr>
          <p:nvPr>
            <p:ph type="title"/>
          </p:nvPr>
        </p:nvSpPr>
        <p:spPr>
          <a:xfrm>
            <a:off x="1154776" y="212834"/>
            <a:ext cx="10324070" cy="639763"/>
          </a:xfrm>
        </p:spPr>
        <p:txBody>
          <a:bodyPr>
            <a:normAutofit/>
          </a:bodyPr>
          <a:lstStyle/>
          <a:p>
            <a:r>
              <a:rPr lang="en-US" sz="3500" b="0">
                <a:latin typeface="Trebuchet MS" panose="020B0703020202090204" pitchFamily="34" charset="0"/>
              </a:rPr>
              <a:t>The devolution difference</a:t>
            </a:r>
          </a:p>
        </p:txBody>
      </p:sp>
      <p:sp>
        <p:nvSpPr>
          <p:cNvPr id="4" name="Text Placeholder 2">
            <a:extLst>
              <a:ext uri="{FF2B5EF4-FFF2-40B4-BE49-F238E27FC236}">
                <a16:creationId xmlns:a16="http://schemas.microsoft.com/office/drawing/2014/main" id="{743E92EA-72E0-CB46-81F4-F6456B3DE43A}"/>
              </a:ext>
            </a:extLst>
          </p:cNvPr>
          <p:cNvSpPr txBox="1">
            <a:spLocks/>
          </p:cNvSpPr>
          <p:nvPr/>
        </p:nvSpPr>
        <p:spPr>
          <a:xfrm>
            <a:off x="1154776" y="764143"/>
            <a:ext cx="10574769" cy="34163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genda-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genda-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genda-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genda-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genda-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a:solidFill>
                  <a:schemeClr val="tx1">
                    <a:lumMod val="75000"/>
                    <a:lumOff val="25000"/>
                  </a:schemeClr>
                </a:solidFill>
                <a:latin typeface="+mn-lt"/>
              </a:rPr>
              <a:t>Devolution has</a:t>
            </a:r>
            <a:endParaRPr lang="en-US" sz="1800">
              <a:solidFill>
                <a:schemeClr val="tx1">
                  <a:lumMod val="75000"/>
                  <a:lumOff val="25000"/>
                </a:schemeClr>
              </a:solidFill>
              <a:latin typeface="+mn-lt"/>
            </a:endParaRPr>
          </a:p>
        </p:txBody>
      </p:sp>
      <p:sp>
        <p:nvSpPr>
          <p:cNvPr id="5" name="Rectangle 4">
            <a:extLst>
              <a:ext uri="{FF2B5EF4-FFF2-40B4-BE49-F238E27FC236}">
                <a16:creationId xmlns:a16="http://schemas.microsoft.com/office/drawing/2014/main" id="{2831B9B0-31F3-6E4A-9CBD-619C4BF2EF8F}"/>
              </a:ext>
            </a:extLst>
          </p:cNvPr>
          <p:cNvSpPr/>
          <p:nvPr/>
        </p:nvSpPr>
        <p:spPr>
          <a:xfrm>
            <a:off x="1237592" y="2065874"/>
            <a:ext cx="1318701" cy="1143152"/>
          </a:xfrm>
          <a:prstGeom prst="rect">
            <a:avLst/>
          </a:prstGeom>
          <a:solidFill>
            <a:srgbClr val="CF2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EE2047C-BB39-F44E-AB8D-D5DCA5232123}"/>
              </a:ext>
            </a:extLst>
          </p:cNvPr>
          <p:cNvSpPr/>
          <p:nvPr/>
        </p:nvSpPr>
        <p:spPr>
          <a:xfrm>
            <a:off x="2556292" y="2065874"/>
            <a:ext cx="3182356" cy="1143152"/>
          </a:xfrm>
          <a:prstGeom prst="rect">
            <a:avLst/>
          </a:prstGeom>
          <a:solidFill>
            <a:srgbClr val="CF227F">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2C5B9F-F01D-4449-A9D8-052762261401}"/>
              </a:ext>
            </a:extLst>
          </p:cNvPr>
          <p:cNvSpPr/>
          <p:nvPr/>
        </p:nvSpPr>
        <p:spPr>
          <a:xfrm>
            <a:off x="1237592" y="3530605"/>
            <a:ext cx="1318701" cy="1143152"/>
          </a:xfrm>
          <a:prstGeom prst="rect">
            <a:avLst/>
          </a:prstGeom>
          <a:solidFill>
            <a:srgbClr val="CF2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CFF6A74-C702-EA42-A7AB-12E46B099168}"/>
              </a:ext>
            </a:extLst>
          </p:cNvPr>
          <p:cNvSpPr/>
          <p:nvPr/>
        </p:nvSpPr>
        <p:spPr>
          <a:xfrm>
            <a:off x="2556292" y="3530605"/>
            <a:ext cx="3182356" cy="1143152"/>
          </a:xfrm>
          <a:prstGeom prst="rect">
            <a:avLst/>
          </a:prstGeom>
          <a:solidFill>
            <a:srgbClr val="CF227F">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606874B-BCB2-B546-9D1D-BEA727C060B7}"/>
              </a:ext>
            </a:extLst>
          </p:cNvPr>
          <p:cNvSpPr/>
          <p:nvPr/>
        </p:nvSpPr>
        <p:spPr>
          <a:xfrm>
            <a:off x="1237592" y="4995336"/>
            <a:ext cx="1318701" cy="1143152"/>
          </a:xfrm>
          <a:prstGeom prst="rect">
            <a:avLst/>
          </a:prstGeom>
          <a:solidFill>
            <a:srgbClr val="CF2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9957DE4-D82C-EF49-929A-65EED2071CFA}"/>
              </a:ext>
            </a:extLst>
          </p:cNvPr>
          <p:cNvSpPr/>
          <p:nvPr/>
        </p:nvSpPr>
        <p:spPr>
          <a:xfrm>
            <a:off x="2556292" y="4995336"/>
            <a:ext cx="3182356" cy="1143152"/>
          </a:xfrm>
          <a:prstGeom prst="rect">
            <a:avLst/>
          </a:prstGeom>
          <a:solidFill>
            <a:srgbClr val="CF227F">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7F82F9-242D-8D47-8E98-6507CB6D5E85}"/>
              </a:ext>
            </a:extLst>
          </p:cNvPr>
          <p:cNvSpPr/>
          <p:nvPr/>
        </p:nvSpPr>
        <p:spPr>
          <a:xfrm>
            <a:off x="7057547" y="2065874"/>
            <a:ext cx="1318701" cy="1143152"/>
          </a:xfrm>
          <a:prstGeom prst="rect">
            <a:avLst/>
          </a:prstGeom>
          <a:solidFill>
            <a:srgbClr val="CF2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B0E2BF6-B4BF-B042-8F26-CD2E10862755}"/>
              </a:ext>
            </a:extLst>
          </p:cNvPr>
          <p:cNvSpPr/>
          <p:nvPr/>
        </p:nvSpPr>
        <p:spPr>
          <a:xfrm>
            <a:off x="8376247" y="2065874"/>
            <a:ext cx="3182356" cy="1143152"/>
          </a:xfrm>
          <a:prstGeom prst="rect">
            <a:avLst/>
          </a:prstGeom>
          <a:solidFill>
            <a:srgbClr val="CF227F">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C5A848C-38DC-E543-A896-E66A0EE39566}"/>
              </a:ext>
            </a:extLst>
          </p:cNvPr>
          <p:cNvSpPr/>
          <p:nvPr/>
        </p:nvSpPr>
        <p:spPr>
          <a:xfrm>
            <a:off x="7057547" y="3530605"/>
            <a:ext cx="1318701" cy="1143152"/>
          </a:xfrm>
          <a:prstGeom prst="rect">
            <a:avLst/>
          </a:prstGeom>
          <a:solidFill>
            <a:srgbClr val="CF2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AECDD8E-7D98-D14E-A37C-164DFF9E3864}"/>
              </a:ext>
            </a:extLst>
          </p:cNvPr>
          <p:cNvSpPr/>
          <p:nvPr/>
        </p:nvSpPr>
        <p:spPr>
          <a:xfrm>
            <a:off x="8376247" y="3530605"/>
            <a:ext cx="3182356" cy="1143152"/>
          </a:xfrm>
          <a:prstGeom prst="rect">
            <a:avLst/>
          </a:prstGeom>
          <a:solidFill>
            <a:srgbClr val="CF227F">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35BD40EC-5FF3-B74C-8C25-96D541B4A77A}"/>
              </a:ext>
            </a:extLst>
          </p:cNvPr>
          <p:cNvPicPr>
            <a:picLocks noChangeAspect="1"/>
          </p:cNvPicPr>
          <p:nvPr/>
        </p:nvPicPr>
        <p:blipFill>
          <a:blip r:embed="rId2"/>
          <a:stretch>
            <a:fillRect/>
          </a:stretch>
        </p:blipFill>
        <p:spPr>
          <a:xfrm>
            <a:off x="1267285" y="3472623"/>
            <a:ext cx="1259116" cy="1259116"/>
          </a:xfrm>
          <a:prstGeom prst="rect">
            <a:avLst/>
          </a:prstGeom>
        </p:spPr>
      </p:pic>
      <p:pic>
        <p:nvPicPr>
          <p:cNvPr id="24" name="Picture 23">
            <a:extLst>
              <a:ext uri="{FF2B5EF4-FFF2-40B4-BE49-F238E27FC236}">
                <a16:creationId xmlns:a16="http://schemas.microsoft.com/office/drawing/2014/main" id="{A0E18121-0D90-2340-B8D7-A241173AFC84}"/>
              </a:ext>
            </a:extLst>
          </p:cNvPr>
          <p:cNvPicPr>
            <a:picLocks noChangeAspect="1"/>
          </p:cNvPicPr>
          <p:nvPr/>
        </p:nvPicPr>
        <p:blipFill>
          <a:blip r:embed="rId3"/>
          <a:stretch>
            <a:fillRect/>
          </a:stretch>
        </p:blipFill>
        <p:spPr>
          <a:xfrm>
            <a:off x="1154776" y="4907562"/>
            <a:ext cx="1318700" cy="1318700"/>
          </a:xfrm>
          <a:prstGeom prst="rect">
            <a:avLst/>
          </a:prstGeom>
        </p:spPr>
      </p:pic>
      <p:pic>
        <p:nvPicPr>
          <p:cNvPr id="25" name="Picture 24">
            <a:extLst>
              <a:ext uri="{FF2B5EF4-FFF2-40B4-BE49-F238E27FC236}">
                <a16:creationId xmlns:a16="http://schemas.microsoft.com/office/drawing/2014/main" id="{D85B5742-3573-1140-9E5C-2133036817A5}"/>
              </a:ext>
            </a:extLst>
          </p:cNvPr>
          <p:cNvPicPr>
            <a:picLocks noChangeAspect="1"/>
          </p:cNvPicPr>
          <p:nvPr/>
        </p:nvPicPr>
        <p:blipFill>
          <a:blip r:embed="rId4"/>
          <a:stretch>
            <a:fillRect/>
          </a:stretch>
        </p:blipFill>
        <p:spPr>
          <a:xfrm>
            <a:off x="7084441" y="1951789"/>
            <a:ext cx="1371322" cy="1371322"/>
          </a:xfrm>
          <a:prstGeom prst="rect">
            <a:avLst/>
          </a:prstGeom>
        </p:spPr>
      </p:pic>
      <p:sp>
        <p:nvSpPr>
          <p:cNvPr id="26" name="Rectangle 25">
            <a:extLst>
              <a:ext uri="{FF2B5EF4-FFF2-40B4-BE49-F238E27FC236}">
                <a16:creationId xmlns:a16="http://schemas.microsoft.com/office/drawing/2014/main" id="{5C43944E-26C7-6B4A-8A19-E81779190455}"/>
              </a:ext>
            </a:extLst>
          </p:cNvPr>
          <p:cNvSpPr/>
          <p:nvPr/>
        </p:nvSpPr>
        <p:spPr>
          <a:xfrm>
            <a:off x="2576011" y="2437395"/>
            <a:ext cx="3024784" cy="338554"/>
          </a:xfrm>
          <a:prstGeom prst="rect">
            <a:avLst/>
          </a:prstGeom>
        </p:spPr>
        <p:txBody>
          <a:bodyPr wrap="square">
            <a:spAutoFit/>
          </a:bodyPr>
          <a:lstStyle/>
          <a:p>
            <a:pPr algn="ctr"/>
            <a:r>
              <a:rPr lang="en-US" sz="1600">
                <a:latin typeface="Trebuchet MS" panose="020B0703020202090204" pitchFamily="34" charset="0"/>
              </a:rPr>
              <a:t>Effective financial control</a:t>
            </a:r>
          </a:p>
        </p:txBody>
      </p:sp>
      <p:sp>
        <p:nvSpPr>
          <p:cNvPr id="27" name="Rectangle 26">
            <a:extLst>
              <a:ext uri="{FF2B5EF4-FFF2-40B4-BE49-F238E27FC236}">
                <a16:creationId xmlns:a16="http://schemas.microsoft.com/office/drawing/2014/main" id="{8276D8F5-E297-804E-83B7-D8004130990B}"/>
              </a:ext>
            </a:extLst>
          </p:cNvPr>
          <p:cNvSpPr/>
          <p:nvPr/>
        </p:nvSpPr>
        <p:spPr>
          <a:xfrm>
            <a:off x="2549521" y="3772718"/>
            <a:ext cx="3011929" cy="584775"/>
          </a:xfrm>
          <a:prstGeom prst="rect">
            <a:avLst/>
          </a:prstGeom>
        </p:spPr>
        <p:txBody>
          <a:bodyPr wrap="square">
            <a:spAutoFit/>
          </a:bodyPr>
          <a:lstStyle/>
          <a:p>
            <a:pPr algn="ctr"/>
            <a:r>
              <a:rPr lang="en-US" sz="1600">
                <a:latin typeface="Trebuchet MS" panose="020B0703020202090204" pitchFamily="34" charset="0"/>
              </a:rPr>
              <a:t>10% primary care extended access</a:t>
            </a:r>
          </a:p>
        </p:txBody>
      </p:sp>
      <p:sp>
        <p:nvSpPr>
          <p:cNvPr id="28" name="Rectangle 27">
            <a:extLst>
              <a:ext uri="{FF2B5EF4-FFF2-40B4-BE49-F238E27FC236}">
                <a16:creationId xmlns:a16="http://schemas.microsoft.com/office/drawing/2014/main" id="{BD5B0FAE-A165-A846-B896-DD2B4A5415D9}"/>
              </a:ext>
            </a:extLst>
          </p:cNvPr>
          <p:cNvSpPr/>
          <p:nvPr/>
        </p:nvSpPr>
        <p:spPr>
          <a:xfrm>
            <a:off x="2541021" y="5101287"/>
            <a:ext cx="3094763" cy="830997"/>
          </a:xfrm>
          <a:prstGeom prst="rect">
            <a:avLst/>
          </a:prstGeom>
        </p:spPr>
        <p:txBody>
          <a:bodyPr wrap="square">
            <a:spAutoFit/>
          </a:bodyPr>
          <a:lstStyle/>
          <a:p>
            <a:pPr algn="ctr"/>
            <a:r>
              <a:rPr lang="en-US" sz="1600">
                <a:latin typeface="Trebuchet MS" panose="020B0703020202090204" pitchFamily="34" charset="0"/>
              </a:rPr>
              <a:t>Improvements in emergency care and delayed discharge metrics</a:t>
            </a:r>
          </a:p>
        </p:txBody>
      </p:sp>
      <p:sp>
        <p:nvSpPr>
          <p:cNvPr id="29" name="Rectangle 28">
            <a:extLst>
              <a:ext uri="{FF2B5EF4-FFF2-40B4-BE49-F238E27FC236}">
                <a16:creationId xmlns:a16="http://schemas.microsoft.com/office/drawing/2014/main" id="{DD220F96-C61A-864A-B013-3F8592095BA7}"/>
              </a:ext>
            </a:extLst>
          </p:cNvPr>
          <p:cNvSpPr/>
          <p:nvPr/>
        </p:nvSpPr>
        <p:spPr>
          <a:xfrm>
            <a:off x="8335352" y="2386535"/>
            <a:ext cx="3184632" cy="584775"/>
          </a:xfrm>
          <a:prstGeom prst="rect">
            <a:avLst/>
          </a:prstGeom>
        </p:spPr>
        <p:txBody>
          <a:bodyPr wrap="square">
            <a:spAutoFit/>
          </a:bodyPr>
          <a:lstStyle/>
          <a:p>
            <a:pPr algn="ctr"/>
            <a:r>
              <a:rPr lang="en-US" sz="1600">
                <a:latin typeface="Trebuchet MS" panose="020B0703020202090204" pitchFamily="34" charset="0"/>
              </a:rPr>
              <a:t>Effective smoking cessation, improved school readiness</a:t>
            </a:r>
          </a:p>
        </p:txBody>
      </p:sp>
      <p:sp>
        <p:nvSpPr>
          <p:cNvPr id="30" name="Rectangle 29">
            <a:extLst>
              <a:ext uri="{FF2B5EF4-FFF2-40B4-BE49-F238E27FC236}">
                <a16:creationId xmlns:a16="http://schemas.microsoft.com/office/drawing/2014/main" id="{B1E53BD0-18D1-CC46-8DCA-2BDB44DEAAB5}"/>
              </a:ext>
            </a:extLst>
          </p:cNvPr>
          <p:cNvSpPr/>
          <p:nvPr/>
        </p:nvSpPr>
        <p:spPr>
          <a:xfrm>
            <a:off x="8301528" y="3876737"/>
            <a:ext cx="3174386" cy="584775"/>
          </a:xfrm>
          <a:prstGeom prst="rect">
            <a:avLst/>
          </a:prstGeom>
        </p:spPr>
        <p:txBody>
          <a:bodyPr wrap="square">
            <a:spAutoFit/>
          </a:bodyPr>
          <a:lstStyle/>
          <a:p>
            <a:pPr algn="ctr"/>
            <a:r>
              <a:rPr lang="en-US" sz="1600">
                <a:latin typeface="Trebuchet MS" panose="020B0703020202090204" pitchFamily="34" charset="0"/>
              </a:rPr>
              <a:t>Increased good and outstanding care homes</a:t>
            </a:r>
          </a:p>
        </p:txBody>
      </p:sp>
      <p:pic>
        <p:nvPicPr>
          <p:cNvPr id="22" name="Picture 21">
            <a:extLst>
              <a:ext uri="{FF2B5EF4-FFF2-40B4-BE49-F238E27FC236}">
                <a16:creationId xmlns:a16="http://schemas.microsoft.com/office/drawing/2014/main" id="{AF52996B-9231-EC48-ACC4-F499BDDEA3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8664" y="2065874"/>
            <a:ext cx="1085170" cy="1085170"/>
          </a:xfrm>
          <a:prstGeom prst="rect">
            <a:avLst/>
          </a:prstGeom>
        </p:spPr>
      </p:pic>
      <p:pic>
        <p:nvPicPr>
          <p:cNvPr id="31" name="Picture 30">
            <a:extLst>
              <a:ext uri="{FF2B5EF4-FFF2-40B4-BE49-F238E27FC236}">
                <a16:creationId xmlns:a16="http://schemas.microsoft.com/office/drawing/2014/main" id="{32FDCA25-1B1D-914F-8174-C426E51008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119086">
            <a:off x="1448136" y="2388376"/>
            <a:ext cx="897413" cy="897413"/>
          </a:xfrm>
          <a:prstGeom prst="rect">
            <a:avLst/>
          </a:prstGeom>
        </p:spPr>
      </p:pic>
      <p:pic>
        <p:nvPicPr>
          <p:cNvPr id="15" name="Picture 14" descr="A close up of a sign&#13;&#10;&#13;&#10;Description automatically generated">
            <a:extLst>
              <a:ext uri="{FF2B5EF4-FFF2-40B4-BE49-F238E27FC236}">
                <a16:creationId xmlns:a16="http://schemas.microsoft.com/office/drawing/2014/main" id="{311A95E9-89C7-7F43-BE6F-E8BD1BC4E074}"/>
              </a:ext>
            </a:extLst>
          </p:cNvPr>
          <p:cNvPicPr>
            <a:picLocks noChangeAspect="1"/>
          </p:cNvPicPr>
          <p:nvPr/>
        </p:nvPicPr>
        <p:blipFill>
          <a:blip r:embed="rId7"/>
          <a:stretch>
            <a:fillRect/>
          </a:stretch>
        </p:blipFill>
        <p:spPr>
          <a:xfrm>
            <a:off x="7138887" y="3561530"/>
            <a:ext cx="1081301" cy="1081301"/>
          </a:xfrm>
          <a:prstGeom prst="rect">
            <a:avLst/>
          </a:prstGeom>
        </p:spPr>
      </p:pic>
    </p:spTree>
    <p:extLst>
      <p:ext uri="{BB962C8B-B14F-4D97-AF65-F5344CB8AC3E}">
        <p14:creationId xmlns:p14="http://schemas.microsoft.com/office/powerpoint/2010/main" val="263911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692687" y="1408471"/>
            <a:ext cx="5075576" cy="4922193"/>
          </a:xfrm>
          <a:prstGeom prst="rect">
            <a:avLst/>
          </a:prstGeom>
        </p:spPr>
      </p:pic>
      <p:sp>
        <p:nvSpPr>
          <p:cNvPr id="5" name="Text Placeholder 4"/>
          <p:cNvSpPr>
            <a:spLocks noGrp="1"/>
          </p:cNvSpPr>
          <p:nvPr>
            <p:ph type="body" sz="quarter" idx="10"/>
          </p:nvPr>
        </p:nvSpPr>
        <p:spPr/>
        <p:txBody>
          <a:bodyPr>
            <a:noAutofit/>
          </a:bodyPr>
          <a:lstStyle/>
          <a:p>
            <a:r>
              <a:rPr lang="en-US" sz="3000" b="0" dirty="0">
                <a:solidFill>
                  <a:schemeClr val="tx1"/>
                </a:solidFill>
                <a:ea typeface="Agenda-Light" charset="0"/>
                <a:cs typeface="Agenda-Light" charset="0"/>
              </a:rPr>
              <a:t>Challenges to introducing innovation at pace are global issues</a:t>
            </a:r>
            <a:endParaRPr lang="en-US" sz="3000" b="0" dirty="0">
              <a:solidFill>
                <a:schemeClr val="tx1"/>
              </a:solidFill>
            </a:endParaRPr>
          </a:p>
        </p:txBody>
      </p:sp>
      <p:sp>
        <p:nvSpPr>
          <p:cNvPr id="10" name="TextBox 9"/>
          <p:cNvSpPr txBox="1"/>
          <p:nvPr/>
        </p:nvSpPr>
        <p:spPr>
          <a:xfrm>
            <a:off x="4778287" y="5079633"/>
            <a:ext cx="914400" cy="914400"/>
          </a:xfrm>
          <a:prstGeom prst="rect">
            <a:avLst/>
          </a:prstGeom>
        </p:spPr>
        <p:txBody>
          <a:bodyPr vert="horz" wrap="none" lIns="91440" tIns="45720" rIns="91440" bIns="45720" rtlCol="0" anchor="t">
            <a:noAutofit/>
          </a:bodyPr>
          <a:lstStyle/>
          <a:p>
            <a:pPr>
              <a:lnSpc>
                <a:spcPct val="200000"/>
              </a:lnSpc>
              <a:spcBef>
                <a:spcPct val="0"/>
              </a:spcBef>
            </a:pPr>
            <a:endParaRPr lang="en-US" sz="1200" dirty="0">
              <a:solidFill>
                <a:schemeClr val="bg1"/>
              </a:solidFill>
            </a:endParaRPr>
          </a:p>
        </p:txBody>
      </p:sp>
      <p:sp>
        <p:nvSpPr>
          <p:cNvPr id="12" name="TextBox 11"/>
          <p:cNvSpPr txBox="1"/>
          <p:nvPr/>
        </p:nvSpPr>
        <p:spPr>
          <a:xfrm>
            <a:off x="3299967" y="5258213"/>
            <a:ext cx="914400" cy="914400"/>
          </a:xfrm>
          <a:prstGeom prst="rect">
            <a:avLst/>
          </a:prstGeom>
        </p:spPr>
        <p:txBody>
          <a:bodyPr vert="horz" wrap="none" lIns="91440" tIns="45720" rIns="91440" bIns="45720" rtlCol="0" anchor="t">
            <a:noAutofit/>
          </a:bodyPr>
          <a:lstStyle/>
          <a:p>
            <a:pPr>
              <a:lnSpc>
                <a:spcPct val="200000"/>
              </a:lnSpc>
              <a:spcBef>
                <a:spcPct val="0"/>
              </a:spcBef>
            </a:pPr>
            <a:endParaRPr lang="en-US" sz="1200" dirty="0">
              <a:solidFill>
                <a:schemeClr val="bg1"/>
              </a:solidFill>
            </a:endParaRPr>
          </a:p>
        </p:txBody>
      </p:sp>
      <p:pic>
        <p:nvPicPr>
          <p:cNvPr id="15" name="Picture 14"/>
          <p:cNvPicPr>
            <a:picLocks noChangeAspect="1"/>
          </p:cNvPicPr>
          <p:nvPr/>
        </p:nvPicPr>
        <p:blipFill>
          <a:blip r:embed="rId4"/>
          <a:stretch>
            <a:fillRect/>
          </a:stretch>
        </p:blipFill>
        <p:spPr>
          <a:xfrm>
            <a:off x="856235" y="2026370"/>
            <a:ext cx="1270000" cy="1028700"/>
          </a:xfrm>
          <a:prstGeom prst="rect">
            <a:avLst/>
          </a:prstGeom>
        </p:spPr>
      </p:pic>
      <p:sp>
        <p:nvSpPr>
          <p:cNvPr id="16" name="TextBox 15"/>
          <p:cNvSpPr txBox="1"/>
          <p:nvPr/>
        </p:nvSpPr>
        <p:spPr>
          <a:xfrm>
            <a:off x="2141028" y="2120699"/>
            <a:ext cx="2413001" cy="513925"/>
          </a:xfrm>
          <a:prstGeom prst="rect">
            <a:avLst/>
          </a:prstGeom>
        </p:spPr>
        <p:txBody>
          <a:bodyPr vert="horz" wrap="square" lIns="91440" tIns="45720" rIns="91440" bIns="45720" rtlCol="0" anchor="t">
            <a:noAutofit/>
          </a:bodyPr>
          <a:lstStyle/>
          <a:p>
            <a:pPr>
              <a:spcBef>
                <a:spcPct val="0"/>
              </a:spcBef>
            </a:pPr>
            <a:r>
              <a:rPr lang="en-US" sz="1600" dirty="0">
                <a:solidFill>
                  <a:srgbClr val="011757"/>
                </a:solidFill>
                <a:ea typeface="Agenda-Light" charset="0"/>
                <a:cs typeface="Agenda-Light" charset="0"/>
              </a:rPr>
              <a:t>Increase in over 65s population between 2011 and 2021</a:t>
            </a:r>
          </a:p>
          <a:p>
            <a:pPr algn="ctr">
              <a:spcBef>
                <a:spcPct val="0"/>
              </a:spcBef>
            </a:pPr>
            <a:endParaRPr lang="en-US" sz="1100" dirty="0">
              <a:solidFill>
                <a:srgbClr val="011757"/>
              </a:solidFill>
              <a:latin typeface="Agenda-Light" charset="0"/>
              <a:ea typeface="Agenda-Light" charset="0"/>
              <a:cs typeface="Agenda-Light" charset="0"/>
            </a:endParaRPr>
          </a:p>
        </p:txBody>
      </p:sp>
      <p:pic>
        <p:nvPicPr>
          <p:cNvPr id="17" name="Picture 16"/>
          <p:cNvPicPr>
            <a:picLocks noChangeAspect="1"/>
          </p:cNvPicPr>
          <p:nvPr/>
        </p:nvPicPr>
        <p:blipFill>
          <a:blip r:embed="rId5"/>
          <a:stretch>
            <a:fillRect/>
          </a:stretch>
        </p:blipFill>
        <p:spPr>
          <a:xfrm>
            <a:off x="970535" y="3553001"/>
            <a:ext cx="1041400" cy="1028700"/>
          </a:xfrm>
          <a:prstGeom prst="rect">
            <a:avLst/>
          </a:prstGeom>
        </p:spPr>
      </p:pic>
      <p:sp>
        <p:nvSpPr>
          <p:cNvPr id="18" name="TextBox 17"/>
          <p:cNvSpPr txBox="1"/>
          <p:nvPr/>
        </p:nvSpPr>
        <p:spPr>
          <a:xfrm>
            <a:off x="2146975" y="3678628"/>
            <a:ext cx="2413000" cy="513925"/>
          </a:xfrm>
          <a:prstGeom prst="rect">
            <a:avLst/>
          </a:prstGeom>
        </p:spPr>
        <p:txBody>
          <a:bodyPr vert="horz" wrap="square" lIns="91440" tIns="45720" rIns="91440" bIns="45720" rtlCol="0" anchor="t">
            <a:noAutofit/>
          </a:bodyPr>
          <a:lstStyle/>
          <a:p>
            <a:pPr>
              <a:spcBef>
                <a:spcPct val="0"/>
              </a:spcBef>
            </a:pPr>
            <a:r>
              <a:rPr lang="en-US" sz="1600" dirty="0">
                <a:solidFill>
                  <a:srgbClr val="011757"/>
                </a:solidFill>
                <a:ea typeface="Agenda-Light" charset="0"/>
                <a:cs typeface="Agenda-Light" charset="0"/>
              </a:rPr>
              <a:t>Increase in over 85s population between 2011 and 2021</a:t>
            </a:r>
          </a:p>
          <a:p>
            <a:pPr algn="ctr">
              <a:spcBef>
                <a:spcPct val="0"/>
              </a:spcBef>
            </a:pPr>
            <a:endParaRPr lang="en-US" sz="1100" dirty="0">
              <a:solidFill>
                <a:srgbClr val="011757"/>
              </a:solidFill>
              <a:latin typeface="Agenda-Light" charset="0"/>
              <a:ea typeface="Agenda-Light" charset="0"/>
              <a:cs typeface="Agenda-Light" charset="0"/>
            </a:endParaRPr>
          </a:p>
        </p:txBody>
      </p:sp>
      <p:pic>
        <p:nvPicPr>
          <p:cNvPr id="19" name="Picture 18"/>
          <p:cNvPicPr>
            <a:picLocks noChangeAspect="1"/>
          </p:cNvPicPr>
          <p:nvPr/>
        </p:nvPicPr>
        <p:blipFill>
          <a:blip r:embed="rId6"/>
          <a:stretch>
            <a:fillRect/>
          </a:stretch>
        </p:blipFill>
        <p:spPr>
          <a:xfrm>
            <a:off x="970535" y="5079633"/>
            <a:ext cx="1041400" cy="1028700"/>
          </a:xfrm>
          <a:prstGeom prst="rect">
            <a:avLst/>
          </a:prstGeom>
        </p:spPr>
      </p:pic>
      <p:sp>
        <p:nvSpPr>
          <p:cNvPr id="20" name="TextBox 19"/>
          <p:cNvSpPr txBox="1"/>
          <p:nvPr/>
        </p:nvSpPr>
        <p:spPr>
          <a:xfrm>
            <a:off x="2126235" y="5279870"/>
            <a:ext cx="2844799" cy="513925"/>
          </a:xfrm>
          <a:prstGeom prst="rect">
            <a:avLst/>
          </a:prstGeom>
        </p:spPr>
        <p:txBody>
          <a:bodyPr vert="horz" wrap="square" lIns="91440" tIns="45720" rIns="91440" bIns="45720" rtlCol="0" anchor="t">
            <a:noAutofit/>
          </a:bodyPr>
          <a:lstStyle/>
          <a:p>
            <a:pPr>
              <a:spcBef>
                <a:spcPct val="0"/>
              </a:spcBef>
            </a:pPr>
            <a:r>
              <a:rPr lang="en-US" sz="1600" dirty="0">
                <a:solidFill>
                  <a:srgbClr val="011757"/>
                </a:solidFill>
                <a:ea typeface="Agenda-Light" charset="0"/>
                <a:cs typeface="Agenda-Light" charset="0"/>
              </a:rPr>
              <a:t>Funding deficit to the health economy by 2021 if no action is taken</a:t>
            </a:r>
          </a:p>
          <a:p>
            <a:pPr algn="ctr">
              <a:spcBef>
                <a:spcPct val="0"/>
              </a:spcBef>
            </a:pPr>
            <a:endParaRPr lang="en-US" sz="1100" dirty="0">
              <a:solidFill>
                <a:srgbClr val="011757"/>
              </a:solidFill>
              <a:latin typeface="Agenda-Light" charset="0"/>
              <a:ea typeface="Agenda-Light" charset="0"/>
              <a:cs typeface="Agenda-Light" charset="0"/>
            </a:endParaRPr>
          </a:p>
        </p:txBody>
      </p:sp>
      <p:sp>
        <p:nvSpPr>
          <p:cNvPr id="21" name="TextBox 20"/>
          <p:cNvSpPr txBox="1"/>
          <p:nvPr/>
        </p:nvSpPr>
        <p:spPr>
          <a:xfrm>
            <a:off x="5809124" y="3241467"/>
            <a:ext cx="1390650" cy="513925"/>
          </a:xfrm>
          <a:prstGeom prst="rect">
            <a:avLst/>
          </a:prstGeom>
        </p:spPr>
        <p:txBody>
          <a:bodyPr vert="horz" wrap="square" lIns="91440" tIns="45720" rIns="91440" bIns="45720" rtlCol="0" anchor="t">
            <a:noAutofit/>
          </a:bodyPr>
          <a:lstStyle/>
          <a:p>
            <a:pPr algn="ctr"/>
            <a:r>
              <a:rPr lang="en-US" sz="1200" dirty="0">
                <a:solidFill>
                  <a:schemeClr val="bg1">
                    <a:lumMod val="50000"/>
                  </a:schemeClr>
                </a:solidFill>
                <a:ea typeface="Agenda-Light" charset="0"/>
                <a:cs typeface="Agenda-Light" charset="0"/>
              </a:rPr>
              <a:t>Fragmented and slow decision-making</a:t>
            </a:r>
          </a:p>
        </p:txBody>
      </p:sp>
      <p:sp>
        <p:nvSpPr>
          <p:cNvPr id="22" name="TextBox 21"/>
          <p:cNvSpPr txBox="1"/>
          <p:nvPr/>
        </p:nvSpPr>
        <p:spPr>
          <a:xfrm>
            <a:off x="7316211" y="3241467"/>
            <a:ext cx="1682779" cy="513925"/>
          </a:xfrm>
          <a:prstGeom prst="rect">
            <a:avLst/>
          </a:prstGeom>
        </p:spPr>
        <p:txBody>
          <a:bodyPr vert="horz" wrap="square" lIns="91440" tIns="45720" rIns="91440" bIns="45720" rtlCol="0" anchor="t">
            <a:noAutofit/>
          </a:bodyPr>
          <a:lstStyle/>
          <a:p>
            <a:pPr algn="ctr"/>
            <a:r>
              <a:rPr lang="en-US" sz="1200" dirty="0">
                <a:solidFill>
                  <a:schemeClr val="bg1">
                    <a:lumMod val="50000"/>
                  </a:schemeClr>
                </a:solidFill>
                <a:ea typeface="Agenda-Light" charset="0"/>
                <a:cs typeface="Agenda-Light" charset="0"/>
              </a:rPr>
              <a:t>Structures which do not assist collaboration and co-ordination</a:t>
            </a:r>
          </a:p>
        </p:txBody>
      </p:sp>
      <p:sp>
        <p:nvSpPr>
          <p:cNvPr id="23" name="TextBox 22"/>
          <p:cNvSpPr txBox="1"/>
          <p:nvPr/>
        </p:nvSpPr>
        <p:spPr>
          <a:xfrm>
            <a:off x="9218065" y="3241467"/>
            <a:ext cx="1390650" cy="513925"/>
          </a:xfrm>
          <a:prstGeom prst="rect">
            <a:avLst/>
          </a:prstGeom>
        </p:spPr>
        <p:txBody>
          <a:bodyPr vert="horz" wrap="square" lIns="91440" tIns="45720" rIns="91440" bIns="45720" rtlCol="0" anchor="t">
            <a:noAutofit/>
          </a:bodyPr>
          <a:lstStyle/>
          <a:p>
            <a:pPr algn="ctr"/>
            <a:r>
              <a:rPr lang="en-US" sz="1200" dirty="0">
                <a:solidFill>
                  <a:schemeClr val="bg1">
                    <a:lumMod val="50000"/>
                  </a:schemeClr>
                </a:solidFill>
                <a:ea typeface="Agenda-Light" charset="0"/>
                <a:cs typeface="Agenda-Light" charset="0"/>
              </a:rPr>
              <a:t>Lengthy and uncertain routes to adoption</a:t>
            </a:r>
          </a:p>
        </p:txBody>
      </p:sp>
      <p:sp>
        <p:nvSpPr>
          <p:cNvPr id="24" name="TextBox 23"/>
          <p:cNvSpPr txBox="1"/>
          <p:nvPr/>
        </p:nvSpPr>
        <p:spPr>
          <a:xfrm>
            <a:off x="6335261" y="5201488"/>
            <a:ext cx="1756183" cy="513925"/>
          </a:xfrm>
          <a:prstGeom prst="rect">
            <a:avLst/>
          </a:prstGeom>
        </p:spPr>
        <p:txBody>
          <a:bodyPr vert="horz" wrap="square" lIns="91440" tIns="45720" rIns="91440" bIns="45720" rtlCol="0" anchor="t">
            <a:noAutofit/>
          </a:bodyPr>
          <a:lstStyle/>
          <a:p>
            <a:pPr algn="ctr"/>
            <a:r>
              <a:rPr lang="en-US" sz="1200" dirty="0">
                <a:solidFill>
                  <a:schemeClr val="bg1">
                    <a:lumMod val="50000"/>
                  </a:schemeClr>
                </a:solidFill>
                <a:ea typeface="Agenda-Light" charset="0"/>
                <a:cs typeface="Agenda-Light" charset="0"/>
              </a:rPr>
              <a:t>Excellent initiatives in one locality are not shared across the system </a:t>
            </a:r>
          </a:p>
        </p:txBody>
      </p:sp>
      <p:sp>
        <p:nvSpPr>
          <p:cNvPr id="25" name="TextBox 24"/>
          <p:cNvSpPr txBox="1"/>
          <p:nvPr/>
        </p:nvSpPr>
        <p:spPr>
          <a:xfrm>
            <a:off x="8115608" y="5258213"/>
            <a:ext cx="2204913" cy="513925"/>
          </a:xfrm>
          <a:prstGeom prst="rect">
            <a:avLst/>
          </a:prstGeom>
        </p:spPr>
        <p:txBody>
          <a:bodyPr vert="horz" wrap="square" lIns="91440" tIns="45720" rIns="91440" bIns="45720" rtlCol="0" anchor="t">
            <a:noAutofit/>
          </a:bodyPr>
          <a:lstStyle/>
          <a:p>
            <a:pPr algn="ctr"/>
            <a:r>
              <a:rPr lang="en-US" sz="1200" dirty="0">
                <a:solidFill>
                  <a:schemeClr val="bg1">
                    <a:lumMod val="50000"/>
                  </a:schemeClr>
                </a:solidFill>
                <a:ea typeface="Agenda-Light" charset="0"/>
                <a:cs typeface="Agenda-Light" charset="0"/>
              </a:rPr>
              <a:t>Industry find multiplicity of organisations/initiatives confusing and add to risk </a:t>
            </a:r>
          </a:p>
        </p:txBody>
      </p:sp>
      <p:sp>
        <p:nvSpPr>
          <p:cNvPr id="26" name="TextBox 25"/>
          <p:cNvSpPr txBox="1"/>
          <p:nvPr/>
        </p:nvSpPr>
        <p:spPr>
          <a:xfrm>
            <a:off x="5992559" y="1450606"/>
            <a:ext cx="4475831" cy="513925"/>
          </a:xfrm>
          <a:prstGeom prst="rect">
            <a:avLst/>
          </a:prstGeom>
        </p:spPr>
        <p:txBody>
          <a:bodyPr vert="horz" wrap="square" lIns="91440" tIns="45720" rIns="91440" bIns="45720" rtlCol="0" anchor="t">
            <a:noAutofit/>
          </a:bodyPr>
          <a:lstStyle/>
          <a:p>
            <a:pPr algn="ctr"/>
            <a:r>
              <a:rPr lang="en-US" sz="2400" baseline="30000" dirty="0">
                <a:solidFill>
                  <a:schemeClr val="bg1"/>
                </a:solidFill>
                <a:ea typeface="Agenda-Light" charset="0"/>
                <a:cs typeface="Agenda-Light" charset="0"/>
              </a:rPr>
              <a:t>The obstacles preventing rapid implementation </a:t>
            </a:r>
            <a:br>
              <a:rPr lang="en-US" sz="2200" baseline="30000" dirty="0">
                <a:solidFill>
                  <a:schemeClr val="bg1"/>
                </a:solidFill>
                <a:ea typeface="Agenda-Light" charset="0"/>
                <a:cs typeface="Agenda-Light" charset="0"/>
              </a:rPr>
            </a:br>
            <a:r>
              <a:rPr lang="en-US" sz="2200" baseline="30000" dirty="0">
                <a:solidFill>
                  <a:schemeClr val="bg1"/>
                </a:solidFill>
                <a:ea typeface="Agenda-Light" charset="0"/>
                <a:cs typeface="Agenda-Light" charset="0"/>
              </a:rPr>
              <a:t>of innovations nationwide: </a:t>
            </a:r>
          </a:p>
        </p:txBody>
      </p:sp>
      <p:pic>
        <p:nvPicPr>
          <p:cNvPr id="27" name="Picture 26">
            <a:extLst>
              <a:ext uri="{FF2B5EF4-FFF2-40B4-BE49-F238E27FC236}">
                <a16:creationId xmlns:a16="http://schemas.microsoft.com/office/drawing/2014/main" id="{73E7A42B-94C1-CF43-86DC-5D9D77BCFA4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95550" y="5884841"/>
            <a:ext cx="891647" cy="891647"/>
          </a:xfrm>
          <a:prstGeom prst="rect">
            <a:avLst/>
          </a:prstGeom>
        </p:spPr>
      </p:pic>
      <p:sp>
        <p:nvSpPr>
          <p:cNvPr id="28" name="Text Placeholder 2">
            <a:extLst>
              <a:ext uri="{FF2B5EF4-FFF2-40B4-BE49-F238E27FC236}">
                <a16:creationId xmlns:a16="http://schemas.microsoft.com/office/drawing/2014/main" id="{A7B264DC-5747-A44B-9CFA-69BFCD73F034}"/>
              </a:ext>
            </a:extLst>
          </p:cNvPr>
          <p:cNvSpPr txBox="1">
            <a:spLocks/>
          </p:cNvSpPr>
          <p:nvPr/>
        </p:nvSpPr>
        <p:spPr>
          <a:xfrm>
            <a:off x="961563" y="1014033"/>
            <a:ext cx="10925635" cy="68486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rgbClr val="9D009E"/>
                </a:solidFill>
                <a:latin typeface="Trebuchet MS" panose="020B070302020209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kern="0" dirty="0">
                <a:solidFill>
                  <a:schemeClr val="tx1">
                    <a:lumMod val="75000"/>
                    <a:lumOff val="25000"/>
                  </a:schemeClr>
                </a:solidFill>
                <a:cs typeface="Arial" pitchFamily="34"/>
              </a:rPr>
              <a:t>The rising costs and slow introduction of innovative solutions are a major frustration to policy-makers and care providers and industry</a:t>
            </a:r>
          </a:p>
        </p:txBody>
      </p:sp>
    </p:spTree>
    <p:extLst>
      <p:ext uri="{BB962C8B-B14F-4D97-AF65-F5344CB8AC3E}">
        <p14:creationId xmlns:p14="http://schemas.microsoft.com/office/powerpoint/2010/main" val="95952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3113E-98C3-D84A-8999-241D7206576B}"/>
              </a:ext>
            </a:extLst>
          </p:cNvPr>
          <p:cNvSpPr>
            <a:spLocks noGrp="1"/>
          </p:cNvSpPr>
          <p:nvPr>
            <p:ph type="title"/>
          </p:nvPr>
        </p:nvSpPr>
        <p:spPr>
          <a:xfrm>
            <a:off x="1154776" y="212834"/>
            <a:ext cx="10324070" cy="639763"/>
          </a:xfrm>
        </p:spPr>
        <p:txBody>
          <a:bodyPr>
            <a:normAutofit/>
          </a:bodyPr>
          <a:lstStyle/>
          <a:p>
            <a:r>
              <a:rPr lang="en-US" sz="3000" b="0" dirty="0">
                <a:latin typeface="Trebuchet MS" panose="020B0703020202090204" pitchFamily="34" charset="0"/>
              </a:rPr>
              <a:t>GM’s Academic health science science innovation system </a:t>
            </a:r>
          </a:p>
        </p:txBody>
      </p:sp>
      <p:sp>
        <p:nvSpPr>
          <p:cNvPr id="4" name="Text Placeholder 2">
            <a:extLst>
              <a:ext uri="{FF2B5EF4-FFF2-40B4-BE49-F238E27FC236}">
                <a16:creationId xmlns:a16="http://schemas.microsoft.com/office/drawing/2014/main" id="{743E92EA-72E0-CB46-81F4-F6456B3DE43A}"/>
              </a:ext>
            </a:extLst>
          </p:cNvPr>
          <p:cNvSpPr txBox="1">
            <a:spLocks/>
          </p:cNvSpPr>
          <p:nvPr/>
        </p:nvSpPr>
        <p:spPr>
          <a:xfrm>
            <a:off x="1154776" y="764143"/>
            <a:ext cx="10574769" cy="96847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genda-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genda-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genda-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genda-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genda-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solidFill>
                  <a:schemeClr val="tx1">
                    <a:lumMod val="75000"/>
                    <a:lumOff val="25000"/>
                  </a:schemeClr>
                </a:solidFill>
                <a:latin typeface="Trebuchet MS" panose="020B0703020202090204" pitchFamily="34" charset="0"/>
              </a:rPr>
              <a:t>An academic health science and innovation system, empowered by devolution to seek out and drive proven innovation into health and social care services at pace.  </a:t>
            </a:r>
          </a:p>
          <a:p>
            <a:pPr marL="0"/>
            <a:endParaRPr lang="en-US" sz="1800" dirty="0">
              <a:latin typeface="+mn-lt"/>
            </a:endParaRPr>
          </a:p>
        </p:txBody>
      </p:sp>
      <p:pic>
        <p:nvPicPr>
          <p:cNvPr id="5" name="Google Shape;466;p59">
            <a:extLst>
              <a:ext uri="{FF2B5EF4-FFF2-40B4-BE49-F238E27FC236}">
                <a16:creationId xmlns:a16="http://schemas.microsoft.com/office/drawing/2014/main" id="{0B2794B7-0558-7A44-BFB6-F6405F23FC53}"/>
              </a:ext>
            </a:extLst>
          </p:cNvPr>
          <p:cNvPicPr preferRelativeResize="0"/>
          <p:nvPr/>
        </p:nvPicPr>
        <p:blipFill rotWithShape="1">
          <a:blip r:embed="rId2">
            <a:alphaModFix/>
          </a:blip>
          <a:srcRect/>
          <a:stretch/>
        </p:blipFill>
        <p:spPr>
          <a:xfrm>
            <a:off x="4117042" y="1759141"/>
            <a:ext cx="4358574" cy="4319746"/>
          </a:xfrm>
          <a:prstGeom prst="rect">
            <a:avLst/>
          </a:prstGeom>
          <a:noFill/>
          <a:ln>
            <a:noFill/>
          </a:ln>
          <a:effectLst>
            <a:outerShdw blurRad="50800" dir="5400000" sx="103000" sy="103000" algn="ctr" rotWithShape="0">
              <a:schemeClr val="tx1">
                <a:alpha val="15000"/>
              </a:schemeClr>
            </a:outerShdw>
          </a:effectLst>
        </p:spPr>
      </p:pic>
      <p:sp>
        <p:nvSpPr>
          <p:cNvPr id="15" name="Google Shape;470;p59">
            <a:extLst>
              <a:ext uri="{FF2B5EF4-FFF2-40B4-BE49-F238E27FC236}">
                <a16:creationId xmlns:a16="http://schemas.microsoft.com/office/drawing/2014/main" id="{2D5408BC-A765-CB41-BD5F-624213F8296E}"/>
              </a:ext>
            </a:extLst>
          </p:cNvPr>
          <p:cNvSpPr/>
          <p:nvPr/>
        </p:nvSpPr>
        <p:spPr>
          <a:xfrm rot="18414514">
            <a:off x="3591752" y="2332105"/>
            <a:ext cx="1050582" cy="567192"/>
          </a:xfrm>
          <a:prstGeom prst="triangle">
            <a:avLst>
              <a:gd name="adj" fmla="val 52329"/>
            </a:avLst>
          </a:prstGeom>
          <a:solidFill>
            <a:schemeClr val="bg1">
              <a:lumMod val="85000"/>
            </a:schemeClr>
          </a:solidFill>
          <a:ln>
            <a:noFill/>
          </a:ln>
          <a:effectLst>
            <a:outerShdw blurRad="50800" dist="38100" dir="5400000" algn="ctr" rotWithShape="0">
              <a:prstClr val="black">
                <a:alpha val="18000"/>
              </a:prst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Calibri"/>
              <a:ea typeface="Calibri"/>
              <a:cs typeface="Calibri"/>
              <a:sym typeface="Calibri"/>
            </a:endParaRPr>
          </a:p>
        </p:txBody>
      </p:sp>
      <p:sp>
        <p:nvSpPr>
          <p:cNvPr id="17" name="Google Shape;470;p59">
            <a:extLst>
              <a:ext uri="{FF2B5EF4-FFF2-40B4-BE49-F238E27FC236}">
                <a16:creationId xmlns:a16="http://schemas.microsoft.com/office/drawing/2014/main" id="{B630B09E-0A39-3540-BC90-C38386AA4B9F}"/>
              </a:ext>
            </a:extLst>
          </p:cNvPr>
          <p:cNvSpPr/>
          <p:nvPr/>
        </p:nvSpPr>
        <p:spPr>
          <a:xfrm rot="14147734">
            <a:off x="3703044" y="5086170"/>
            <a:ext cx="1050582" cy="567192"/>
          </a:xfrm>
          <a:prstGeom prst="triangle">
            <a:avLst>
              <a:gd name="adj" fmla="val 52329"/>
            </a:avLst>
          </a:prstGeom>
          <a:solidFill>
            <a:schemeClr val="bg1">
              <a:lumMod val="85000"/>
            </a:schemeClr>
          </a:solidFill>
          <a:ln>
            <a:noFill/>
          </a:ln>
          <a:effectLst>
            <a:outerShdw blurRad="50800" dist="38100" dir="5400000" algn="ctr" rotWithShape="0">
              <a:prstClr val="black">
                <a:alpha val="18000"/>
              </a:prst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Calibri"/>
              <a:ea typeface="Calibri"/>
              <a:cs typeface="Calibri"/>
              <a:sym typeface="Calibri"/>
            </a:endParaRPr>
          </a:p>
        </p:txBody>
      </p:sp>
      <p:sp>
        <p:nvSpPr>
          <p:cNvPr id="18" name="Google Shape;470;p59">
            <a:extLst>
              <a:ext uri="{FF2B5EF4-FFF2-40B4-BE49-F238E27FC236}">
                <a16:creationId xmlns:a16="http://schemas.microsoft.com/office/drawing/2014/main" id="{B3453057-5D00-834B-B1E5-9374E1F1CC18}"/>
              </a:ext>
            </a:extLst>
          </p:cNvPr>
          <p:cNvSpPr/>
          <p:nvPr/>
        </p:nvSpPr>
        <p:spPr>
          <a:xfrm rot="4095049">
            <a:off x="8097721" y="2372641"/>
            <a:ext cx="1050582" cy="567192"/>
          </a:xfrm>
          <a:prstGeom prst="triangle">
            <a:avLst>
              <a:gd name="adj" fmla="val 52329"/>
            </a:avLst>
          </a:prstGeom>
          <a:solidFill>
            <a:schemeClr val="bg1">
              <a:lumMod val="85000"/>
            </a:schemeClr>
          </a:solidFill>
          <a:ln>
            <a:noFill/>
          </a:ln>
          <a:effectLst>
            <a:outerShdw blurRad="50800" dist="38100" dir="5400000" algn="ctr" rotWithShape="0">
              <a:prstClr val="black">
                <a:alpha val="18000"/>
              </a:prst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Calibri"/>
              <a:ea typeface="Calibri"/>
              <a:cs typeface="Calibri"/>
              <a:sym typeface="Calibri"/>
            </a:endParaRPr>
          </a:p>
        </p:txBody>
      </p:sp>
      <p:sp>
        <p:nvSpPr>
          <p:cNvPr id="25" name="Google Shape;470;p59">
            <a:extLst>
              <a:ext uri="{FF2B5EF4-FFF2-40B4-BE49-F238E27FC236}">
                <a16:creationId xmlns:a16="http://schemas.microsoft.com/office/drawing/2014/main" id="{43170AB2-E00E-4448-A343-4C5D30157C76}"/>
              </a:ext>
            </a:extLst>
          </p:cNvPr>
          <p:cNvSpPr/>
          <p:nvPr/>
        </p:nvSpPr>
        <p:spPr>
          <a:xfrm rot="7606093">
            <a:off x="8030348" y="4978967"/>
            <a:ext cx="1050582" cy="567192"/>
          </a:xfrm>
          <a:prstGeom prst="triangle">
            <a:avLst>
              <a:gd name="adj" fmla="val 52329"/>
            </a:avLst>
          </a:prstGeom>
          <a:solidFill>
            <a:schemeClr val="bg1">
              <a:lumMod val="85000"/>
            </a:schemeClr>
          </a:solidFill>
          <a:ln>
            <a:noFill/>
          </a:ln>
          <a:effectLst>
            <a:outerShdw blurRad="50800" dist="38100" dir="5400000" algn="ctr" rotWithShape="0">
              <a:prstClr val="black">
                <a:alpha val="18000"/>
              </a:prst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Calibri"/>
              <a:ea typeface="Calibri"/>
              <a:cs typeface="Calibri"/>
              <a:sym typeface="Calibri"/>
            </a:endParaRPr>
          </a:p>
        </p:txBody>
      </p:sp>
      <p:sp>
        <p:nvSpPr>
          <p:cNvPr id="29" name="Title 1">
            <a:extLst>
              <a:ext uri="{FF2B5EF4-FFF2-40B4-BE49-F238E27FC236}">
                <a16:creationId xmlns:a16="http://schemas.microsoft.com/office/drawing/2014/main" id="{33FDDCF9-F4C4-8940-92BC-7BF9FD4BFF03}"/>
              </a:ext>
            </a:extLst>
          </p:cNvPr>
          <p:cNvSpPr txBox="1">
            <a:spLocks/>
          </p:cNvSpPr>
          <p:nvPr/>
        </p:nvSpPr>
        <p:spPr>
          <a:xfrm>
            <a:off x="1154775" y="1759141"/>
            <a:ext cx="3008107" cy="30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chemeClr val="tx1"/>
                </a:solidFill>
                <a:latin typeface="Agenda-Medium" pitchFamily="2" charset="0"/>
                <a:ea typeface="+mj-ea"/>
                <a:cs typeface="+mj-cs"/>
              </a:defRPr>
            </a:lvl1pPr>
          </a:lstStyle>
          <a:p>
            <a:pPr algn="ctr"/>
            <a:r>
              <a:rPr lang="en-US" sz="1400" b="0" dirty="0">
                <a:solidFill>
                  <a:schemeClr val="bg1"/>
                </a:solidFill>
              </a:rPr>
              <a:t>Industry Partnerships</a:t>
            </a:r>
          </a:p>
        </p:txBody>
      </p:sp>
      <p:pic>
        <p:nvPicPr>
          <p:cNvPr id="33" name="Google Shape;456;p59" descr="Image result for northern health science alliance">
            <a:extLst>
              <a:ext uri="{FF2B5EF4-FFF2-40B4-BE49-F238E27FC236}">
                <a16:creationId xmlns:a16="http://schemas.microsoft.com/office/drawing/2014/main" id="{DAD9A567-29F7-C54D-B507-9A583D8F15F6}"/>
              </a:ext>
            </a:extLst>
          </p:cNvPr>
          <p:cNvPicPr preferRelativeResize="0"/>
          <p:nvPr/>
        </p:nvPicPr>
        <p:blipFill rotWithShape="1">
          <a:blip r:embed="rId3">
            <a:alphaModFix/>
          </a:blip>
          <a:srcRect/>
          <a:stretch/>
        </p:blipFill>
        <p:spPr>
          <a:xfrm>
            <a:off x="1844428" y="2487863"/>
            <a:ext cx="987882" cy="314049"/>
          </a:xfrm>
          <a:prstGeom prst="rect">
            <a:avLst/>
          </a:prstGeom>
          <a:noFill/>
          <a:ln>
            <a:noFill/>
          </a:ln>
        </p:spPr>
      </p:pic>
      <p:pic>
        <p:nvPicPr>
          <p:cNvPr id="34" name="Google Shape;464;p59" descr="Image result for ABPI">
            <a:extLst>
              <a:ext uri="{FF2B5EF4-FFF2-40B4-BE49-F238E27FC236}">
                <a16:creationId xmlns:a16="http://schemas.microsoft.com/office/drawing/2014/main" id="{DD645B04-E4E4-5B4E-A4F7-100F7F56CEB3}"/>
              </a:ext>
            </a:extLst>
          </p:cNvPr>
          <p:cNvPicPr preferRelativeResize="0"/>
          <p:nvPr/>
        </p:nvPicPr>
        <p:blipFill rotWithShape="1">
          <a:blip r:embed="rId4">
            <a:alphaModFix/>
          </a:blip>
          <a:srcRect/>
          <a:stretch/>
        </p:blipFill>
        <p:spPr>
          <a:xfrm>
            <a:off x="1679726" y="1830701"/>
            <a:ext cx="574036" cy="518124"/>
          </a:xfrm>
          <a:prstGeom prst="rect">
            <a:avLst/>
          </a:prstGeom>
          <a:noFill/>
          <a:ln>
            <a:noFill/>
          </a:ln>
        </p:spPr>
      </p:pic>
      <p:pic>
        <p:nvPicPr>
          <p:cNvPr id="35" name="Google Shape;465;p59" descr="Image result for ABHI logo">
            <a:extLst>
              <a:ext uri="{FF2B5EF4-FFF2-40B4-BE49-F238E27FC236}">
                <a16:creationId xmlns:a16="http://schemas.microsoft.com/office/drawing/2014/main" id="{1B253850-B300-7649-A33B-8CF347C25041}"/>
              </a:ext>
            </a:extLst>
          </p:cNvPr>
          <p:cNvPicPr preferRelativeResize="0"/>
          <p:nvPr/>
        </p:nvPicPr>
        <p:blipFill rotWithShape="1">
          <a:blip r:embed="rId5">
            <a:alphaModFix/>
          </a:blip>
          <a:srcRect/>
          <a:stretch/>
        </p:blipFill>
        <p:spPr>
          <a:xfrm>
            <a:off x="2391264" y="1816834"/>
            <a:ext cx="494577" cy="472827"/>
          </a:xfrm>
          <a:prstGeom prst="rect">
            <a:avLst/>
          </a:prstGeom>
          <a:noFill/>
          <a:ln>
            <a:noFill/>
          </a:ln>
        </p:spPr>
      </p:pic>
      <p:pic>
        <p:nvPicPr>
          <p:cNvPr id="36" name="Google Shape;452;p59" descr="Image result for UoM">
            <a:extLst>
              <a:ext uri="{FF2B5EF4-FFF2-40B4-BE49-F238E27FC236}">
                <a16:creationId xmlns:a16="http://schemas.microsoft.com/office/drawing/2014/main" id="{044B4B06-74E1-BF40-B1F1-C9222F1C733C}"/>
              </a:ext>
            </a:extLst>
          </p:cNvPr>
          <p:cNvPicPr preferRelativeResize="0"/>
          <p:nvPr/>
        </p:nvPicPr>
        <p:blipFill rotWithShape="1">
          <a:blip r:embed="rId6">
            <a:alphaModFix/>
          </a:blip>
          <a:srcRect/>
          <a:stretch/>
        </p:blipFill>
        <p:spPr>
          <a:xfrm>
            <a:off x="2515084" y="6078887"/>
            <a:ext cx="869676" cy="489193"/>
          </a:xfrm>
          <a:prstGeom prst="rect">
            <a:avLst/>
          </a:prstGeom>
          <a:noFill/>
          <a:ln>
            <a:noFill/>
          </a:ln>
        </p:spPr>
      </p:pic>
      <p:pic>
        <p:nvPicPr>
          <p:cNvPr id="37" name="Google Shape;453;p59" descr="Image result for University of Bolton">
            <a:extLst>
              <a:ext uri="{FF2B5EF4-FFF2-40B4-BE49-F238E27FC236}">
                <a16:creationId xmlns:a16="http://schemas.microsoft.com/office/drawing/2014/main" id="{44A05F04-69AD-CA4A-86CC-CDE809577BD7}"/>
              </a:ext>
            </a:extLst>
          </p:cNvPr>
          <p:cNvPicPr preferRelativeResize="0"/>
          <p:nvPr/>
        </p:nvPicPr>
        <p:blipFill rotWithShape="1">
          <a:blip r:embed="rId7">
            <a:alphaModFix/>
          </a:blip>
          <a:srcRect/>
          <a:stretch/>
        </p:blipFill>
        <p:spPr>
          <a:xfrm>
            <a:off x="1556101" y="5440501"/>
            <a:ext cx="904178" cy="265829"/>
          </a:xfrm>
          <a:prstGeom prst="rect">
            <a:avLst/>
          </a:prstGeom>
          <a:noFill/>
          <a:ln>
            <a:noFill/>
          </a:ln>
        </p:spPr>
      </p:pic>
      <p:pic>
        <p:nvPicPr>
          <p:cNvPr id="38" name="Google Shape;459;p59" descr="Image result for MMU logo">
            <a:extLst>
              <a:ext uri="{FF2B5EF4-FFF2-40B4-BE49-F238E27FC236}">
                <a16:creationId xmlns:a16="http://schemas.microsoft.com/office/drawing/2014/main" id="{10C41B9A-80FA-5942-BEDF-8ADFB24AFC13}"/>
              </a:ext>
            </a:extLst>
          </p:cNvPr>
          <p:cNvPicPr preferRelativeResize="0"/>
          <p:nvPr/>
        </p:nvPicPr>
        <p:blipFill rotWithShape="1">
          <a:blip r:embed="rId8">
            <a:alphaModFix/>
          </a:blip>
          <a:srcRect/>
          <a:stretch/>
        </p:blipFill>
        <p:spPr>
          <a:xfrm>
            <a:off x="1911445" y="5016088"/>
            <a:ext cx="974396" cy="374280"/>
          </a:xfrm>
          <a:prstGeom prst="rect">
            <a:avLst/>
          </a:prstGeom>
          <a:noFill/>
          <a:ln>
            <a:noFill/>
          </a:ln>
        </p:spPr>
      </p:pic>
      <p:pic>
        <p:nvPicPr>
          <p:cNvPr id="39" name="Google Shape;472;p59" descr="Image result for University of Salford">
            <a:extLst>
              <a:ext uri="{FF2B5EF4-FFF2-40B4-BE49-F238E27FC236}">
                <a16:creationId xmlns:a16="http://schemas.microsoft.com/office/drawing/2014/main" id="{0DD430B5-1D3D-3149-9B41-66C1B430828E}"/>
              </a:ext>
            </a:extLst>
          </p:cNvPr>
          <p:cNvPicPr preferRelativeResize="0"/>
          <p:nvPr/>
        </p:nvPicPr>
        <p:blipFill rotWithShape="1">
          <a:blip r:embed="rId9">
            <a:alphaModFix/>
          </a:blip>
          <a:srcRect/>
          <a:stretch/>
        </p:blipFill>
        <p:spPr>
          <a:xfrm>
            <a:off x="1483502" y="5820757"/>
            <a:ext cx="899918" cy="433754"/>
          </a:xfrm>
          <a:prstGeom prst="rect">
            <a:avLst/>
          </a:prstGeom>
          <a:noFill/>
          <a:ln>
            <a:noFill/>
          </a:ln>
        </p:spPr>
      </p:pic>
      <p:sp>
        <p:nvSpPr>
          <p:cNvPr id="40" name="Google Shape;462;p59">
            <a:extLst>
              <a:ext uri="{FF2B5EF4-FFF2-40B4-BE49-F238E27FC236}">
                <a16:creationId xmlns:a16="http://schemas.microsoft.com/office/drawing/2014/main" id="{ED5DC03F-749D-B540-978E-7F666D6C85A4}"/>
              </a:ext>
            </a:extLst>
          </p:cNvPr>
          <p:cNvSpPr/>
          <p:nvPr/>
        </p:nvSpPr>
        <p:spPr>
          <a:xfrm>
            <a:off x="2579172" y="2130049"/>
            <a:ext cx="1257000" cy="396000"/>
          </a:xfrm>
          <a:prstGeom prst="rect">
            <a:avLst/>
          </a:prstGeom>
          <a:solidFill>
            <a:schemeClr val="lt1"/>
          </a:solid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GB" sz="1100" b="1" dirty="0">
                <a:solidFill>
                  <a:srgbClr val="002269"/>
                </a:solidFill>
                <a:latin typeface="Arial"/>
                <a:ea typeface="Arial"/>
                <a:cs typeface="Arial"/>
                <a:sym typeface="Arial"/>
              </a:rPr>
              <a:t>Industry </a:t>
            </a:r>
            <a:br>
              <a:rPr lang="en-GB" sz="1100" b="1" dirty="0">
                <a:solidFill>
                  <a:srgbClr val="002269"/>
                </a:solidFill>
                <a:latin typeface="Arial"/>
                <a:ea typeface="Arial"/>
                <a:cs typeface="Arial"/>
                <a:sym typeface="Arial"/>
              </a:rPr>
            </a:br>
            <a:r>
              <a:rPr lang="en-GB" sz="1100" b="1" dirty="0">
                <a:solidFill>
                  <a:srgbClr val="002269"/>
                </a:solidFill>
                <a:latin typeface="Arial"/>
                <a:ea typeface="Arial"/>
                <a:cs typeface="Arial"/>
                <a:sym typeface="Arial"/>
              </a:rPr>
              <a:t>partnerships </a:t>
            </a:r>
            <a:endParaRPr sz="1100" dirty="0"/>
          </a:p>
        </p:txBody>
      </p:sp>
      <p:sp>
        <p:nvSpPr>
          <p:cNvPr id="41" name="Google Shape;461;p59">
            <a:extLst>
              <a:ext uri="{FF2B5EF4-FFF2-40B4-BE49-F238E27FC236}">
                <a16:creationId xmlns:a16="http://schemas.microsoft.com/office/drawing/2014/main" id="{163ED4D6-E6ED-F84A-B235-F2280C13EA27}"/>
              </a:ext>
            </a:extLst>
          </p:cNvPr>
          <p:cNvSpPr/>
          <p:nvPr/>
        </p:nvSpPr>
        <p:spPr>
          <a:xfrm>
            <a:off x="2860678" y="5506210"/>
            <a:ext cx="1124700" cy="297600"/>
          </a:xfrm>
          <a:prstGeom prst="rect">
            <a:avLst/>
          </a:prstGeom>
          <a:solidFill>
            <a:schemeClr val="lt1"/>
          </a:solidFill>
          <a:ln>
            <a:noFill/>
          </a:ln>
        </p:spPr>
        <p:txBody>
          <a:bodyPr spcFirstLastPara="1" wrap="square" lIns="68575" tIns="34275" rIns="68575" bIns="34275" anchor="ctr" anchorCtr="0">
            <a:noAutofit/>
          </a:bodyPr>
          <a:lstStyle/>
          <a:p>
            <a:pPr marL="0" marR="0" lvl="0" indent="0" algn="r" rtl="0">
              <a:spcBef>
                <a:spcPts val="0"/>
              </a:spcBef>
              <a:spcAft>
                <a:spcPts val="0"/>
              </a:spcAft>
              <a:buNone/>
            </a:pPr>
            <a:r>
              <a:rPr lang="en-GB" sz="1100" b="1" dirty="0">
                <a:solidFill>
                  <a:srgbClr val="002269"/>
                </a:solidFill>
                <a:latin typeface="Arial"/>
                <a:ea typeface="Arial"/>
                <a:cs typeface="Arial"/>
                <a:sym typeface="Arial"/>
              </a:rPr>
              <a:t>Academia and research </a:t>
            </a:r>
            <a:endParaRPr sz="1100" dirty="0"/>
          </a:p>
        </p:txBody>
      </p:sp>
      <p:sp>
        <p:nvSpPr>
          <p:cNvPr id="42" name="Google Shape;460;p59">
            <a:extLst>
              <a:ext uri="{FF2B5EF4-FFF2-40B4-BE49-F238E27FC236}">
                <a16:creationId xmlns:a16="http://schemas.microsoft.com/office/drawing/2014/main" id="{2B11F47C-B60A-7C42-901C-73E8CC702ECE}"/>
              </a:ext>
            </a:extLst>
          </p:cNvPr>
          <p:cNvSpPr/>
          <p:nvPr/>
        </p:nvSpPr>
        <p:spPr>
          <a:xfrm>
            <a:off x="8894159" y="2260237"/>
            <a:ext cx="1257000" cy="396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100" b="1" dirty="0">
                <a:solidFill>
                  <a:srgbClr val="002269"/>
                </a:solidFill>
                <a:latin typeface="Arial"/>
                <a:ea typeface="Arial"/>
                <a:cs typeface="Arial"/>
                <a:sym typeface="Arial"/>
              </a:rPr>
              <a:t>Commissioners </a:t>
            </a:r>
            <a:br>
              <a:rPr lang="en-GB" sz="1100" b="1" dirty="0">
                <a:solidFill>
                  <a:srgbClr val="002269"/>
                </a:solidFill>
                <a:latin typeface="Arial"/>
                <a:ea typeface="Arial"/>
                <a:cs typeface="Arial"/>
                <a:sym typeface="Arial"/>
              </a:rPr>
            </a:br>
            <a:r>
              <a:rPr lang="en-GB" sz="1100" b="1" dirty="0">
                <a:solidFill>
                  <a:srgbClr val="002269"/>
                </a:solidFill>
                <a:latin typeface="Arial"/>
                <a:ea typeface="Arial"/>
                <a:cs typeface="Arial"/>
                <a:sym typeface="Arial"/>
              </a:rPr>
              <a:t>and providers</a:t>
            </a:r>
            <a:endParaRPr sz="1100" dirty="0"/>
          </a:p>
        </p:txBody>
      </p:sp>
      <p:sp>
        <p:nvSpPr>
          <p:cNvPr id="45" name="Google Shape;463;p59">
            <a:extLst>
              <a:ext uri="{FF2B5EF4-FFF2-40B4-BE49-F238E27FC236}">
                <a16:creationId xmlns:a16="http://schemas.microsoft.com/office/drawing/2014/main" id="{260EF1E4-BA2D-BA45-B7F8-BE396908F816}"/>
              </a:ext>
            </a:extLst>
          </p:cNvPr>
          <p:cNvSpPr/>
          <p:nvPr/>
        </p:nvSpPr>
        <p:spPr>
          <a:xfrm>
            <a:off x="8771766" y="5384995"/>
            <a:ext cx="1583400" cy="297600"/>
          </a:xfrm>
          <a:prstGeom prst="rect">
            <a:avLst/>
          </a:pr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GB" sz="1100" b="1" dirty="0">
                <a:solidFill>
                  <a:srgbClr val="002269"/>
                </a:solidFill>
                <a:latin typeface="Arial"/>
                <a:ea typeface="Arial"/>
                <a:cs typeface="Arial"/>
                <a:sym typeface="Arial"/>
              </a:rPr>
              <a:t>National agencies </a:t>
            </a:r>
            <a:br>
              <a:rPr lang="en-GB" sz="1100" b="1" dirty="0">
                <a:solidFill>
                  <a:srgbClr val="002269"/>
                </a:solidFill>
                <a:latin typeface="Arial"/>
                <a:ea typeface="Arial"/>
                <a:cs typeface="Arial"/>
                <a:sym typeface="Arial"/>
              </a:rPr>
            </a:br>
            <a:r>
              <a:rPr lang="en-GB" sz="1100" b="1" dirty="0">
                <a:solidFill>
                  <a:srgbClr val="002269"/>
                </a:solidFill>
                <a:latin typeface="Arial"/>
                <a:ea typeface="Arial"/>
                <a:cs typeface="Arial"/>
                <a:sym typeface="Arial"/>
              </a:rPr>
              <a:t>and government </a:t>
            </a:r>
            <a:endParaRPr sz="1100" dirty="0"/>
          </a:p>
        </p:txBody>
      </p:sp>
      <p:pic>
        <p:nvPicPr>
          <p:cNvPr id="46" name="Google Shape;450;p59" descr="Image result for GMCA">
            <a:extLst>
              <a:ext uri="{FF2B5EF4-FFF2-40B4-BE49-F238E27FC236}">
                <a16:creationId xmlns:a16="http://schemas.microsoft.com/office/drawing/2014/main" id="{E42D1C54-EEAE-5449-88F2-6BEE164CD370}"/>
              </a:ext>
            </a:extLst>
          </p:cNvPr>
          <p:cNvPicPr preferRelativeResize="0"/>
          <p:nvPr/>
        </p:nvPicPr>
        <p:blipFill rotWithShape="1">
          <a:blip r:embed="rId10">
            <a:alphaModFix/>
          </a:blip>
          <a:srcRect/>
          <a:stretch/>
        </p:blipFill>
        <p:spPr>
          <a:xfrm>
            <a:off x="10503308" y="2374994"/>
            <a:ext cx="975538" cy="302109"/>
          </a:xfrm>
          <a:prstGeom prst="rect">
            <a:avLst/>
          </a:prstGeom>
          <a:noFill/>
          <a:ln>
            <a:noFill/>
          </a:ln>
        </p:spPr>
      </p:pic>
      <p:pic>
        <p:nvPicPr>
          <p:cNvPr id="47" name="Google Shape;451;p59" descr="Image result for NHS in Greater Manchester">
            <a:extLst>
              <a:ext uri="{FF2B5EF4-FFF2-40B4-BE49-F238E27FC236}">
                <a16:creationId xmlns:a16="http://schemas.microsoft.com/office/drawing/2014/main" id="{BF54F028-BCF1-F440-8099-CF6527551BC1}"/>
              </a:ext>
            </a:extLst>
          </p:cNvPr>
          <p:cNvPicPr preferRelativeResize="0"/>
          <p:nvPr/>
        </p:nvPicPr>
        <p:blipFill rotWithShape="1">
          <a:blip r:embed="rId11">
            <a:alphaModFix/>
          </a:blip>
          <a:srcRect/>
          <a:stretch/>
        </p:blipFill>
        <p:spPr>
          <a:xfrm>
            <a:off x="9840921" y="1763045"/>
            <a:ext cx="1303513" cy="434504"/>
          </a:xfrm>
          <a:prstGeom prst="rect">
            <a:avLst/>
          </a:prstGeom>
          <a:noFill/>
          <a:ln>
            <a:noFill/>
          </a:ln>
        </p:spPr>
      </p:pic>
    </p:spTree>
    <p:extLst>
      <p:ext uri="{BB962C8B-B14F-4D97-AF65-F5344CB8AC3E}">
        <p14:creationId xmlns:p14="http://schemas.microsoft.com/office/powerpoint/2010/main" val="406291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43E92EA-72E0-CB46-81F4-F6456B3DE43A}"/>
              </a:ext>
            </a:extLst>
          </p:cNvPr>
          <p:cNvSpPr txBox="1">
            <a:spLocks/>
          </p:cNvSpPr>
          <p:nvPr/>
        </p:nvSpPr>
        <p:spPr>
          <a:xfrm>
            <a:off x="1154776" y="764143"/>
            <a:ext cx="10574769" cy="96847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genda-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genda-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genda-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genda-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genda-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solidFill>
                  <a:schemeClr val="tx1">
                    <a:lumMod val="75000"/>
                    <a:lumOff val="25000"/>
                  </a:schemeClr>
                </a:solidFill>
                <a:latin typeface="Trebuchet MS" panose="020B0703020202090204" pitchFamily="34" charset="0"/>
              </a:rPr>
              <a:t>An organisation and a system powered by extreme collaboration that represents a new way of working</a:t>
            </a:r>
            <a:r>
              <a:rPr lang="en-GB" sz="1800" dirty="0">
                <a:solidFill>
                  <a:schemeClr val="tx1">
                    <a:lumMod val="75000"/>
                    <a:lumOff val="25000"/>
                  </a:schemeClr>
                </a:solidFill>
                <a:latin typeface="+mn-lt"/>
              </a:rPr>
              <a:t>.</a:t>
            </a:r>
          </a:p>
          <a:p>
            <a:pPr marL="0"/>
            <a:endParaRPr lang="en-US" sz="1800" dirty="0">
              <a:latin typeface="+mn-lt"/>
            </a:endParaRPr>
          </a:p>
        </p:txBody>
      </p:sp>
      <p:grpSp>
        <p:nvGrpSpPr>
          <p:cNvPr id="39" name="Group 38">
            <a:extLst>
              <a:ext uri="{FF2B5EF4-FFF2-40B4-BE49-F238E27FC236}">
                <a16:creationId xmlns:a16="http://schemas.microsoft.com/office/drawing/2014/main" id="{E1B33B6C-3308-C646-BF08-EA27BA357F74}"/>
              </a:ext>
            </a:extLst>
          </p:cNvPr>
          <p:cNvGrpSpPr/>
          <p:nvPr/>
        </p:nvGrpSpPr>
        <p:grpSpPr>
          <a:xfrm>
            <a:off x="741680" y="1118542"/>
            <a:ext cx="6019800" cy="5699760"/>
            <a:chOff x="3474720" y="1087120"/>
            <a:chExt cx="6019800" cy="5699760"/>
          </a:xfrm>
        </p:grpSpPr>
        <p:sp>
          <p:nvSpPr>
            <p:cNvPr id="28" name="Rectangle 27">
              <a:extLst>
                <a:ext uri="{FF2B5EF4-FFF2-40B4-BE49-F238E27FC236}">
                  <a16:creationId xmlns:a16="http://schemas.microsoft.com/office/drawing/2014/main" id="{D5CC80A0-9649-8B46-B748-FEB3311D86F3}"/>
                </a:ext>
              </a:extLst>
            </p:cNvPr>
            <p:cNvSpPr/>
            <p:nvPr/>
          </p:nvSpPr>
          <p:spPr>
            <a:xfrm>
              <a:off x="4513580" y="3960975"/>
              <a:ext cx="3792220" cy="1811432"/>
            </a:xfrm>
            <a:prstGeom prst="rect">
              <a:avLst/>
            </a:prstGeom>
            <a:solidFill>
              <a:srgbClr val="CF227F">
                <a:alpha val="30000"/>
              </a:srgb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0F6C06D-3495-F347-830E-684781E2EEE8}"/>
                </a:ext>
              </a:extLst>
            </p:cNvPr>
            <p:cNvSpPr/>
            <p:nvPr/>
          </p:nvSpPr>
          <p:spPr>
            <a:xfrm>
              <a:off x="4513580" y="2123858"/>
              <a:ext cx="3792220" cy="1811432"/>
            </a:xfrm>
            <a:prstGeom prst="rect">
              <a:avLst/>
            </a:prstGeom>
            <a:solidFill>
              <a:srgbClr val="002060">
                <a:alpha val="2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B93A7C7-62D0-1044-AE8A-11D8EB299DB4}"/>
                </a:ext>
              </a:extLst>
            </p:cNvPr>
            <p:cNvPicPr>
              <a:picLocks noChangeAspect="1"/>
            </p:cNvPicPr>
            <p:nvPr/>
          </p:nvPicPr>
          <p:blipFill rotWithShape="1">
            <a:blip r:embed="rId2"/>
            <a:srcRect l="17915" t="2502" r="15523" b="4248"/>
            <a:stretch/>
          </p:blipFill>
          <p:spPr>
            <a:xfrm>
              <a:off x="3474720" y="1087120"/>
              <a:ext cx="5750560" cy="5699760"/>
            </a:xfrm>
            <a:prstGeom prst="rect">
              <a:avLst/>
            </a:prstGeom>
          </p:spPr>
        </p:pic>
        <p:sp>
          <p:nvSpPr>
            <p:cNvPr id="6" name="TextBox 5">
              <a:extLst>
                <a:ext uri="{FF2B5EF4-FFF2-40B4-BE49-F238E27FC236}">
                  <a16:creationId xmlns:a16="http://schemas.microsoft.com/office/drawing/2014/main" id="{76FB37CA-D52D-7E48-A325-0BEE4F40A44E}"/>
                </a:ext>
              </a:extLst>
            </p:cNvPr>
            <p:cNvSpPr txBox="1"/>
            <p:nvPr/>
          </p:nvSpPr>
          <p:spPr>
            <a:xfrm>
              <a:off x="4827270" y="1966183"/>
              <a:ext cx="1310640" cy="307777"/>
            </a:xfrm>
            <a:prstGeom prst="rect">
              <a:avLst/>
            </a:prstGeom>
            <a:noFill/>
          </p:spPr>
          <p:txBody>
            <a:bodyPr wrap="square" rtlCol="0">
              <a:spAutoFit/>
            </a:bodyPr>
            <a:lstStyle/>
            <a:p>
              <a:r>
                <a:rPr lang="en-US" sz="1400" dirty="0">
                  <a:latin typeface="Trebuchet MS" panose="020B0703020202090204" pitchFamily="34" charset="0"/>
                </a:rPr>
                <a:t>Providers</a:t>
              </a:r>
            </a:p>
          </p:txBody>
        </p:sp>
        <p:sp>
          <p:nvSpPr>
            <p:cNvPr id="7" name="TextBox 6">
              <a:extLst>
                <a:ext uri="{FF2B5EF4-FFF2-40B4-BE49-F238E27FC236}">
                  <a16:creationId xmlns:a16="http://schemas.microsoft.com/office/drawing/2014/main" id="{8D84F9C5-26C3-684F-92D6-1A3B5733A9DE}"/>
                </a:ext>
              </a:extLst>
            </p:cNvPr>
            <p:cNvSpPr txBox="1"/>
            <p:nvPr/>
          </p:nvSpPr>
          <p:spPr>
            <a:xfrm>
              <a:off x="6583680" y="1939690"/>
              <a:ext cx="1503680" cy="307777"/>
            </a:xfrm>
            <a:prstGeom prst="rect">
              <a:avLst/>
            </a:prstGeom>
            <a:noFill/>
          </p:spPr>
          <p:txBody>
            <a:bodyPr wrap="square" rtlCol="0">
              <a:spAutoFit/>
            </a:bodyPr>
            <a:lstStyle/>
            <a:p>
              <a:r>
                <a:rPr lang="en-US" sz="1400" dirty="0">
                  <a:latin typeface="Trebuchet MS" panose="020B0703020202090204" pitchFamily="34" charset="0"/>
                </a:rPr>
                <a:t>Commissioners</a:t>
              </a:r>
            </a:p>
          </p:txBody>
        </p:sp>
        <p:sp>
          <p:nvSpPr>
            <p:cNvPr id="8" name="TextBox 7">
              <a:extLst>
                <a:ext uri="{FF2B5EF4-FFF2-40B4-BE49-F238E27FC236}">
                  <a16:creationId xmlns:a16="http://schemas.microsoft.com/office/drawing/2014/main" id="{F424C34A-FF04-4840-830D-65ED9F8867E1}"/>
                </a:ext>
              </a:extLst>
            </p:cNvPr>
            <p:cNvSpPr txBox="1"/>
            <p:nvPr/>
          </p:nvSpPr>
          <p:spPr>
            <a:xfrm>
              <a:off x="3693160" y="3790254"/>
              <a:ext cx="1310640" cy="307777"/>
            </a:xfrm>
            <a:prstGeom prst="rect">
              <a:avLst/>
            </a:prstGeom>
            <a:noFill/>
          </p:spPr>
          <p:txBody>
            <a:bodyPr wrap="square" rtlCol="0">
              <a:spAutoFit/>
            </a:bodyPr>
            <a:lstStyle/>
            <a:p>
              <a:r>
                <a:rPr lang="en-US" sz="1400" dirty="0">
                  <a:latin typeface="Trebuchet MS" panose="020B0703020202090204" pitchFamily="34" charset="0"/>
                </a:rPr>
                <a:t>Industry</a:t>
              </a:r>
            </a:p>
          </p:txBody>
        </p:sp>
        <p:sp>
          <p:nvSpPr>
            <p:cNvPr id="9" name="TextBox 8">
              <a:extLst>
                <a:ext uri="{FF2B5EF4-FFF2-40B4-BE49-F238E27FC236}">
                  <a16:creationId xmlns:a16="http://schemas.microsoft.com/office/drawing/2014/main" id="{199BBA82-7D00-D848-AEF1-A45B58B20F09}"/>
                </a:ext>
              </a:extLst>
            </p:cNvPr>
            <p:cNvSpPr txBox="1"/>
            <p:nvPr/>
          </p:nvSpPr>
          <p:spPr>
            <a:xfrm>
              <a:off x="8087360" y="3671901"/>
              <a:ext cx="1310640" cy="307777"/>
            </a:xfrm>
            <a:prstGeom prst="rect">
              <a:avLst/>
            </a:prstGeom>
            <a:noFill/>
          </p:spPr>
          <p:txBody>
            <a:bodyPr wrap="square" rtlCol="0">
              <a:spAutoFit/>
            </a:bodyPr>
            <a:lstStyle/>
            <a:p>
              <a:r>
                <a:rPr lang="en-US" sz="1400" dirty="0">
                  <a:latin typeface="Trebuchet MS" panose="020B0703020202090204" pitchFamily="34" charset="0"/>
                </a:rPr>
                <a:t>Councils</a:t>
              </a:r>
            </a:p>
          </p:txBody>
        </p:sp>
        <p:sp>
          <p:nvSpPr>
            <p:cNvPr id="10" name="TextBox 9">
              <a:extLst>
                <a:ext uri="{FF2B5EF4-FFF2-40B4-BE49-F238E27FC236}">
                  <a16:creationId xmlns:a16="http://schemas.microsoft.com/office/drawing/2014/main" id="{CC6BDCDF-69D4-0842-8534-75C2B6F595CD}"/>
                </a:ext>
              </a:extLst>
            </p:cNvPr>
            <p:cNvSpPr txBox="1"/>
            <p:nvPr/>
          </p:nvSpPr>
          <p:spPr>
            <a:xfrm>
              <a:off x="6995160" y="5619724"/>
              <a:ext cx="1310640" cy="307777"/>
            </a:xfrm>
            <a:prstGeom prst="rect">
              <a:avLst/>
            </a:prstGeom>
            <a:noFill/>
          </p:spPr>
          <p:txBody>
            <a:bodyPr wrap="square" rtlCol="0">
              <a:spAutoFit/>
            </a:bodyPr>
            <a:lstStyle/>
            <a:p>
              <a:r>
                <a:rPr lang="en-US" sz="1400" dirty="0">
                  <a:latin typeface="Trebuchet MS" panose="020B0703020202090204" pitchFamily="34" charset="0"/>
                </a:rPr>
                <a:t>Academia</a:t>
              </a:r>
            </a:p>
          </p:txBody>
        </p:sp>
        <p:sp>
          <p:nvSpPr>
            <p:cNvPr id="11" name="TextBox 10">
              <a:extLst>
                <a:ext uri="{FF2B5EF4-FFF2-40B4-BE49-F238E27FC236}">
                  <a16:creationId xmlns:a16="http://schemas.microsoft.com/office/drawing/2014/main" id="{54405B56-8C77-7647-9446-4B6F037B893D}"/>
                </a:ext>
              </a:extLst>
            </p:cNvPr>
            <p:cNvSpPr txBox="1"/>
            <p:nvPr/>
          </p:nvSpPr>
          <p:spPr>
            <a:xfrm>
              <a:off x="4513580" y="5510797"/>
              <a:ext cx="1836420" cy="523220"/>
            </a:xfrm>
            <a:prstGeom prst="rect">
              <a:avLst/>
            </a:prstGeom>
            <a:noFill/>
          </p:spPr>
          <p:txBody>
            <a:bodyPr wrap="square" rtlCol="0">
              <a:spAutoFit/>
            </a:bodyPr>
            <a:lstStyle/>
            <a:p>
              <a:r>
                <a:rPr lang="en-US" sz="1400" dirty="0">
                  <a:latin typeface="Trebuchet MS" panose="020B0703020202090204" pitchFamily="34" charset="0"/>
                </a:rPr>
                <a:t>GM Health &amp; Social Care Partnership</a:t>
              </a:r>
            </a:p>
          </p:txBody>
        </p:sp>
        <p:sp>
          <p:nvSpPr>
            <p:cNvPr id="21" name="Oval 20">
              <a:extLst>
                <a:ext uri="{FF2B5EF4-FFF2-40B4-BE49-F238E27FC236}">
                  <a16:creationId xmlns:a16="http://schemas.microsoft.com/office/drawing/2014/main" id="{5627AE07-4599-C941-853B-16D7C6C8C1AE}"/>
                </a:ext>
              </a:extLst>
            </p:cNvPr>
            <p:cNvSpPr/>
            <p:nvPr/>
          </p:nvSpPr>
          <p:spPr>
            <a:xfrm>
              <a:off x="8666161" y="5964134"/>
              <a:ext cx="828359" cy="181984"/>
            </a:xfrm>
            <a:prstGeom prst="ellipse">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3600" b="1" dirty="0">
                <a:solidFill>
                  <a:srgbClr val="B43DAD"/>
                </a:solidFill>
                <a:latin typeface="Trebuchet MS" panose="020B0603020202020204" pitchFamily="34" charset="0"/>
              </a:endParaRPr>
            </a:p>
            <a:p>
              <a:pPr algn="ctr"/>
              <a:endParaRPr lang="en-GB" sz="3600" b="1" dirty="0">
                <a:solidFill>
                  <a:srgbClr val="B43DAD"/>
                </a:solidFill>
                <a:latin typeface="Trebuchet MS" panose="020B0603020202020204" pitchFamily="34" charset="0"/>
              </a:endParaRPr>
            </a:p>
          </p:txBody>
        </p:sp>
        <p:sp>
          <p:nvSpPr>
            <p:cNvPr id="29" name="TextBox 28">
              <a:extLst>
                <a:ext uri="{FF2B5EF4-FFF2-40B4-BE49-F238E27FC236}">
                  <a16:creationId xmlns:a16="http://schemas.microsoft.com/office/drawing/2014/main" id="{1525F3FF-E79E-D64F-99EE-C0C6ABA2C77E}"/>
                </a:ext>
              </a:extLst>
            </p:cNvPr>
            <p:cNvSpPr txBox="1"/>
            <p:nvPr/>
          </p:nvSpPr>
          <p:spPr>
            <a:xfrm>
              <a:off x="5091270" y="4048131"/>
              <a:ext cx="2636840" cy="699102"/>
            </a:xfrm>
            <a:prstGeom prst="rect">
              <a:avLst/>
            </a:prstGeom>
            <a:noFill/>
          </p:spPr>
          <p:txBody>
            <a:bodyPr wrap="square" rtlCol="0">
              <a:spAutoFit/>
            </a:bodyPr>
            <a:lstStyle/>
            <a:p>
              <a:pPr algn="ctr">
                <a:lnSpc>
                  <a:spcPct val="150000"/>
                </a:lnSpc>
              </a:pPr>
              <a:r>
                <a:rPr lang="en-US" sz="1400" dirty="0">
                  <a:latin typeface="Trebuchet MS" panose="020B0703020202090204" pitchFamily="34" charset="0"/>
                </a:rPr>
                <a:t>Industry engagement /</a:t>
              </a:r>
            </a:p>
            <a:p>
              <a:pPr algn="ctr">
                <a:lnSpc>
                  <a:spcPct val="150000"/>
                </a:lnSpc>
              </a:pPr>
              <a:r>
                <a:rPr lang="en-US" sz="1400" dirty="0">
                  <a:latin typeface="Trebuchet MS" panose="020B0703020202090204" pitchFamily="34" charset="0"/>
                </a:rPr>
                <a:t>project management office</a:t>
              </a:r>
            </a:p>
          </p:txBody>
        </p:sp>
        <p:sp>
          <p:nvSpPr>
            <p:cNvPr id="30" name="TextBox 29">
              <a:extLst>
                <a:ext uri="{FF2B5EF4-FFF2-40B4-BE49-F238E27FC236}">
                  <a16:creationId xmlns:a16="http://schemas.microsoft.com/office/drawing/2014/main" id="{0DFB9CB6-6A41-504F-AFBA-03D6BD382EA8}"/>
                </a:ext>
              </a:extLst>
            </p:cNvPr>
            <p:cNvSpPr txBox="1"/>
            <p:nvPr/>
          </p:nvSpPr>
          <p:spPr>
            <a:xfrm>
              <a:off x="5091270" y="2964400"/>
              <a:ext cx="2636840" cy="699102"/>
            </a:xfrm>
            <a:prstGeom prst="rect">
              <a:avLst/>
            </a:prstGeom>
            <a:noFill/>
          </p:spPr>
          <p:txBody>
            <a:bodyPr wrap="square" rtlCol="0">
              <a:spAutoFit/>
            </a:bodyPr>
            <a:lstStyle/>
            <a:p>
              <a:pPr algn="ctr">
                <a:lnSpc>
                  <a:spcPct val="150000"/>
                </a:lnSpc>
              </a:pPr>
              <a:r>
                <a:rPr lang="en-US" sz="1400" dirty="0">
                  <a:latin typeface="Trebuchet MS" panose="020B0703020202090204" pitchFamily="34" charset="0"/>
                </a:rPr>
                <a:t>Academia /</a:t>
              </a:r>
            </a:p>
            <a:p>
              <a:pPr algn="ctr">
                <a:lnSpc>
                  <a:spcPct val="150000"/>
                </a:lnSpc>
              </a:pPr>
              <a:r>
                <a:rPr lang="en-US" sz="1400" dirty="0">
                  <a:latin typeface="Trebuchet MS" panose="020B0703020202090204" pitchFamily="34" charset="0"/>
                </a:rPr>
                <a:t>Care delivery</a:t>
              </a:r>
            </a:p>
          </p:txBody>
        </p:sp>
      </p:grpSp>
      <p:sp>
        <p:nvSpPr>
          <p:cNvPr id="2" name="Title 1">
            <a:extLst>
              <a:ext uri="{FF2B5EF4-FFF2-40B4-BE49-F238E27FC236}">
                <a16:creationId xmlns:a16="http://schemas.microsoft.com/office/drawing/2014/main" id="{BB53113E-98C3-D84A-8999-241D7206576B}"/>
              </a:ext>
            </a:extLst>
          </p:cNvPr>
          <p:cNvSpPr>
            <a:spLocks noGrp="1"/>
          </p:cNvSpPr>
          <p:nvPr>
            <p:ph type="title"/>
          </p:nvPr>
        </p:nvSpPr>
        <p:spPr>
          <a:xfrm>
            <a:off x="1154776" y="212834"/>
            <a:ext cx="10324070" cy="639763"/>
          </a:xfrm>
        </p:spPr>
        <p:txBody>
          <a:bodyPr>
            <a:normAutofit/>
          </a:bodyPr>
          <a:lstStyle/>
          <a:p>
            <a:r>
              <a:rPr lang="en-US" sz="3000" b="0" dirty="0">
                <a:latin typeface="Trebuchet MS" panose="020B0703020202090204" pitchFamily="34" charset="0"/>
              </a:rPr>
              <a:t>Health Innovation Manchester</a:t>
            </a:r>
          </a:p>
        </p:txBody>
      </p:sp>
      <p:sp>
        <p:nvSpPr>
          <p:cNvPr id="47" name="Rectangle 46">
            <a:extLst>
              <a:ext uri="{FF2B5EF4-FFF2-40B4-BE49-F238E27FC236}">
                <a16:creationId xmlns:a16="http://schemas.microsoft.com/office/drawing/2014/main" id="{342E3374-C141-AA4D-87D0-CE7F9F7E30DD}"/>
              </a:ext>
            </a:extLst>
          </p:cNvPr>
          <p:cNvSpPr/>
          <p:nvPr/>
        </p:nvSpPr>
        <p:spPr>
          <a:xfrm rot="19916734">
            <a:off x="4796023" y="2787638"/>
            <a:ext cx="1643599" cy="213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33825180-7519-1443-927E-C6FEA932D0C9}"/>
              </a:ext>
            </a:extLst>
          </p:cNvPr>
          <p:cNvSpPr/>
          <p:nvPr/>
        </p:nvSpPr>
        <p:spPr>
          <a:xfrm rot="16200000">
            <a:off x="2980802" y="1757232"/>
            <a:ext cx="1326287" cy="215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E18B29BB-BFA6-1645-B8E3-CB7A3FDC1D2A}"/>
              </a:ext>
            </a:extLst>
          </p:cNvPr>
          <p:cNvSpPr/>
          <p:nvPr/>
        </p:nvSpPr>
        <p:spPr>
          <a:xfrm rot="12612590">
            <a:off x="874645" y="2685146"/>
            <a:ext cx="1643599" cy="213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8B638903-C802-AA45-9E3D-B4D18EEC92DA}"/>
              </a:ext>
            </a:extLst>
          </p:cNvPr>
          <p:cNvSpPr/>
          <p:nvPr/>
        </p:nvSpPr>
        <p:spPr>
          <a:xfrm rot="8972743">
            <a:off x="854429" y="5033242"/>
            <a:ext cx="1643599" cy="213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53E97C2D-892D-254D-8EB5-8BAE38318220}"/>
              </a:ext>
            </a:extLst>
          </p:cNvPr>
          <p:cNvSpPr/>
          <p:nvPr/>
        </p:nvSpPr>
        <p:spPr>
          <a:xfrm rot="12612590">
            <a:off x="4796023" y="4969562"/>
            <a:ext cx="1643599" cy="213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A43EBE2F-6D2D-CA44-AF07-2D825491057F}"/>
              </a:ext>
            </a:extLst>
          </p:cNvPr>
          <p:cNvSpPr/>
          <p:nvPr/>
        </p:nvSpPr>
        <p:spPr>
          <a:xfrm rot="5400000">
            <a:off x="2803840" y="6138208"/>
            <a:ext cx="1643599" cy="213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ECB193B4-05EF-5A47-BC9C-CF77D86F05B9}"/>
              </a:ext>
            </a:extLst>
          </p:cNvPr>
          <p:cNvSpPr txBox="1"/>
          <p:nvPr/>
        </p:nvSpPr>
        <p:spPr>
          <a:xfrm>
            <a:off x="7278210" y="1153961"/>
            <a:ext cx="4538805" cy="3847207"/>
          </a:xfrm>
          <a:prstGeom prst="rect">
            <a:avLst/>
          </a:prstGeom>
          <a:noFill/>
        </p:spPr>
        <p:txBody>
          <a:bodyPr wrap="square" rtlCol="0">
            <a:spAutoFit/>
          </a:bodyPr>
          <a:lstStyle/>
          <a:p>
            <a:r>
              <a:rPr lang="en-US" sz="2000" b="1" u="sng" dirty="0">
                <a:latin typeface="Trebuchet MS" panose="020B0703020202090204" pitchFamily="34" charset="0"/>
              </a:rPr>
              <a:t>HInM: an organisation</a:t>
            </a:r>
          </a:p>
          <a:p>
            <a:endParaRPr lang="en-GB" sz="1200" dirty="0">
              <a:latin typeface="Trebuchet MS" panose="020B0703020202090204" pitchFamily="34" charset="0"/>
            </a:endParaRPr>
          </a:p>
          <a:p>
            <a:r>
              <a:rPr lang="en-GB" sz="1400" dirty="0">
                <a:latin typeface="Trebuchet MS" panose="020B0703020202090204" pitchFamily="34" charset="0"/>
              </a:rPr>
              <a:t>Health Innovation Manchester was formed in October 2017 by bringing together the former academic health science network and academic health science centre under one single umbrella, which also represents Greater Manchester’s wider research and innovation system.</a:t>
            </a:r>
            <a:endParaRPr lang="en-US" sz="1050" dirty="0">
              <a:latin typeface="Trebuchet MS" panose="020B0703020202090204" pitchFamily="34" charset="0"/>
            </a:endParaRPr>
          </a:p>
          <a:p>
            <a:endParaRPr lang="en-US" sz="1200" b="1" u="sng" dirty="0">
              <a:latin typeface="Trebuchet MS" panose="020B0703020202090204" pitchFamily="34" charset="0"/>
            </a:endParaRPr>
          </a:p>
          <a:p>
            <a:r>
              <a:rPr lang="en-US" sz="2000" b="1" u="sng" dirty="0">
                <a:latin typeface="Trebuchet MS" panose="020B0703020202090204" pitchFamily="34" charset="0"/>
              </a:rPr>
              <a:t>HInM: a system</a:t>
            </a:r>
          </a:p>
          <a:p>
            <a:endParaRPr lang="en-GB" sz="1200" dirty="0"/>
          </a:p>
          <a:p>
            <a:r>
              <a:rPr lang="en-GB" sz="1400" dirty="0"/>
              <a:t>Although we are an organisation which directly employs people, we also represent research and innovation agencies working across the entirety of Greater Manchester. The success of Health Innovation Manchester is intertwined with the success of our partners, so we work as one system</a:t>
            </a:r>
            <a:r>
              <a:rPr lang="en-GB" sz="1200" dirty="0"/>
              <a:t>.</a:t>
            </a:r>
            <a:endParaRPr lang="en-US" sz="1200" dirty="0"/>
          </a:p>
          <a:p>
            <a:endParaRPr lang="en-US" sz="1400" dirty="0"/>
          </a:p>
        </p:txBody>
      </p:sp>
      <p:sp>
        <p:nvSpPr>
          <p:cNvPr id="24" name="TextBox 23">
            <a:extLst>
              <a:ext uri="{FF2B5EF4-FFF2-40B4-BE49-F238E27FC236}">
                <a16:creationId xmlns:a16="http://schemas.microsoft.com/office/drawing/2014/main" id="{8F890F69-045A-0049-A041-98A019B0F8A7}"/>
              </a:ext>
            </a:extLst>
          </p:cNvPr>
          <p:cNvSpPr txBox="1"/>
          <p:nvPr/>
        </p:nvSpPr>
        <p:spPr>
          <a:xfrm>
            <a:off x="7278209" y="4877212"/>
            <a:ext cx="4538805" cy="1015663"/>
          </a:xfrm>
          <a:prstGeom prst="rect">
            <a:avLst/>
          </a:prstGeom>
          <a:noFill/>
        </p:spPr>
        <p:txBody>
          <a:bodyPr wrap="square" rtlCol="0">
            <a:spAutoFit/>
          </a:bodyPr>
          <a:lstStyle/>
          <a:p>
            <a:r>
              <a:rPr lang="en-US" sz="2000" b="1" u="sng" dirty="0">
                <a:latin typeface="Trebuchet MS" panose="020B0703020202090204" pitchFamily="34" charset="0"/>
              </a:rPr>
              <a:t>HInM: funding model</a:t>
            </a:r>
          </a:p>
          <a:p>
            <a:endParaRPr lang="en-GB" sz="1200" dirty="0">
              <a:latin typeface="Trebuchet MS" panose="020B0703020202090204" pitchFamily="34" charset="0"/>
            </a:endParaRPr>
          </a:p>
          <a:p>
            <a:r>
              <a:rPr lang="en-US" sz="1400" dirty="0"/>
              <a:t>Multiple commissioners and developing a sustainable funding model delivering value to all stakeholders</a:t>
            </a:r>
          </a:p>
        </p:txBody>
      </p:sp>
    </p:spTree>
    <p:extLst>
      <p:ext uri="{BB962C8B-B14F-4D97-AF65-F5344CB8AC3E}">
        <p14:creationId xmlns:p14="http://schemas.microsoft.com/office/powerpoint/2010/main" val="377840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3113E-98C3-D84A-8999-241D7206576B}"/>
              </a:ext>
            </a:extLst>
          </p:cNvPr>
          <p:cNvSpPr>
            <a:spLocks noGrp="1"/>
          </p:cNvSpPr>
          <p:nvPr>
            <p:ph type="title"/>
          </p:nvPr>
        </p:nvSpPr>
        <p:spPr>
          <a:xfrm>
            <a:off x="1154776" y="212834"/>
            <a:ext cx="10324070" cy="639763"/>
          </a:xfrm>
        </p:spPr>
        <p:txBody>
          <a:bodyPr>
            <a:normAutofit/>
          </a:bodyPr>
          <a:lstStyle/>
          <a:p>
            <a:r>
              <a:rPr lang="en-US" sz="3500" b="0" dirty="0">
                <a:latin typeface="Trebuchet MS" panose="020B0703020202090204" pitchFamily="34" charset="0"/>
              </a:rPr>
              <a:t>Health Innovation Manchester: Our aims</a:t>
            </a:r>
          </a:p>
        </p:txBody>
      </p:sp>
      <p:sp>
        <p:nvSpPr>
          <p:cNvPr id="4" name="Text Placeholder 2">
            <a:extLst>
              <a:ext uri="{FF2B5EF4-FFF2-40B4-BE49-F238E27FC236}">
                <a16:creationId xmlns:a16="http://schemas.microsoft.com/office/drawing/2014/main" id="{743E92EA-72E0-CB46-81F4-F6456B3DE43A}"/>
              </a:ext>
            </a:extLst>
          </p:cNvPr>
          <p:cNvSpPr txBox="1">
            <a:spLocks/>
          </p:cNvSpPr>
          <p:nvPr/>
        </p:nvSpPr>
        <p:spPr>
          <a:xfrm>
            <a:off x="1154776" y="764143"/>
            <a:ext cx="10574769" cy="96847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genda-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genda-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genda-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genda-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genda-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solidFill>
                  <a:schemeClr val="tx1">
                    <a:lumMod val="75000"/>
                    <a:lumOff val="25000"/>
                  </a:schemeClr>
                </a:solidFill>
                <a:latin typeface="Trebuchet MS" panose="020B0703020202090204" pitchFamily="34" charset="0"/>
              </a:rPr>
              <a:t>Our vision is to be a recognised international leader in accelerating innovation that transforms citizen’s health and wellbeing. </a:t>
            </a:r>
          </a:p>
          <a:p>
            <a:pPr marL="0"/>
            <a:endParaRPr lang="en-US" sz="1800" dirty="0">
              <a:latin typeface="+mn-lt"/>
            </a:endParaRPr>
          </a:p>
        </p:txBody>
      </p:sp>
      <p:sp>
        <p:nvSpPr>
          <p:cNvPr id="5" name="Rectangle 4">
            <a:extLst>
              <a:ext uri="{FF2B5EF4-FFF2-40B4-BE49-F238E27FC236}">
                <a16:creationId xmlns:a16="http://schemas.microsoft.com/office/drawing/2014/main" id="{8F300B39-436A-9C4A-BDD3-D69D978A2FE9}"/>
              </a:ext>
            </a:extLst>
          </p:cNvPr>
          <p:cNvSpPr/>
          <p:nvPr/>
        </p:nvSpPr>
        <p:spPr>
          <a:xfrm>
            <a:off x="1154776" y="1732612"/>
            <a:ext cx="1783194" cy="1631073"/>
          </a:xfrm>
          <a:prstGeom prst="rect">
            <a:avLst/>
          </a:prstGeom>
          <a:solidFill>
            <a:srgbClr val="47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9D40DD7-2F00-C844-B99D-A6D7450895B8}"/>
              </a:ext>
            </a:extLst>
          </p:cNvPr>
          <p:cNvSpPr/>
          <p:nvPr/>
        </p:nvSpPr>
        <p:spPr>
          <a:xfrm>
            <a:off x="3201291" y="1732612"/>
            <a:ext cx="1783194" cy="1631073"/>
          </a:xfrm>
          <a:prstGeom prst="rect">
            <a:avLst/>
          </a:prstGeom>
          <a:solidFill>
            <a:srgbClr val="47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5ECC77A-F1AB-CF4F-BC0D-9635397875A2}"/>
              </a:ext>
            </a:extLst>
          </p:cNvPr>
          <p:cNvSpPr/>
          <p:nvPr/>
        </p:nvSpPr>
        <p:spPr>
          <a:xfrm>
            <a:off x="5336510" y="1732612"/>
            <a:ext cx="1783194" cy="1631073"/>
          </a:xfrm>
          <a:prstGeom prst="rect">
            <a:avLst/>
          </a:prstGeom>
          <a:solidFill>
            <a:srgbClr val="47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2D7AF3D-30D3-934D-9392-B04FEE6C2314}"/>
              </a:ext>
            </a:extLst>
          </p:cNvPr>
          <p:cNvSpPr/>
          <p:nvPr/>
        </p:nvSpPr>
        <p:spPr>
          <a:xfrm>
            <a:off x="7471729" y="1732612"/>
            <a:ext cx="1783194" cy="1631073"/>
          </a:xfrm>
          <a:prstGeom prst="rect">
            <a:avLst/>
          </a:prstGeom>
          <a:solidFill>
            <a:srgbClr val="47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7CA573C-99B9-5F4C-8B38-DA683A2351C4}"/>
              </a:ext>
            </a:extLst>
          </p:cNvPr>
          <p:cNvSpPr/>
          <p:nvPr/>
        </p:nvSpPr>
        <p:spPr>
          <a:xfrm>
            <a:off x="9695652" y="1712345"/>
            <a:ext cx="1783194" cy="1631073"/>
          </a:xfrm>
          <a:prstGeom prst="rect">
            <a:avLst/>
          </a:prstGeom>
          <a:solidFill>
            <a:srgbClr val="47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00DC8E7-E150-9B43-ACAD-14E85122D7D2}"/>
              </a:ext>
            </a:extLst>
          </p:cNvPr>
          <p:cNvSpPr/>
          <p:nvPr/>
        </p:nvSpPr>
        <p:spPr>
          <a:xfrm>
            <a:off x="1154776" y="3363685"/>
            <a:ext cx="1783194" cy="2351315"/>
          </a:xfrm>
          <a:prstGeom prst="rect">
            <a:avLst/>
          </a:prstGeom>
          <a:solidFill>
            <a:srgbClr val="478C5C">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3D1CC30-4AA0-6B40-995B-49D9A73FA0B7}"/>
              </a:ext>
            </a:extLst>
          </p:cNvPr>
          <p:cNvSpPr/>
          <p:nvPr/>
        </p:nvSpPr>
        <p:spPr>
          <a:xfrm>
            <a:off x="3201291" y="3343418"/>
            <a:ext cx="1783194" cy="2377306"/>
          </a:xfrm>
          <a:prstGeom prst="rect">
            <a:avLst/>
          </a:prstGeom>
          <a:solidFill>
            <a:srgbClr val="478C5C">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0EA0BC7-51B9-0742-8B3C-378C689FA6C9}"/>
              </a:ext>
            </a:extLst>
          </p:cNvPr>
          <p:cNvSpPr/>
          <p:nvPr/>
        </p:nvSpPr>
        <p:spPr>
          <a:xfrm>
            <a:off x="5336510" y="3337694"/>
            <a:ext cx="1783194" cy="2377306"/>
          </a:xfrm>
          <a:prstGeom prst="rect">
            <a:avLst/>
          </a:prstGeom>
          <a:solidFill>
            <a:srgbClr val="478C5C">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76994A5-C145-E648-BECE-43F84A017AAF}"/>
              </a:ext>
            </a:extLst>
          </p:cNvPr>
          <p:cNvSpPr/>
          <p:nvPr/>
        </p:nvSpPr>
        <p:spPr>
          <a:xfrm>
            <a:off x="7471729" y="3337694"/>
            <a:ext cx="1783194" cy="2377306"/>
          </a:xfrm>
          <a:prstGeom prst="rect">
            <a:avLst/>
          </a:prstGeom>
          <a:solidFill>
            <a:srgbClr val="478C5C">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7DBC9A1-1775-B046-9022-AAB87C2C531A}"/>
              </a:ext>
            </a:extLst>
          </p:cNvPr>
          <p:cNvSpPr/>
          <p:nvPr/>
        </p:nvSpPr>
        <p:spPr>
          <a:xfrm>
            <a:off x="9695652" y="3337694"/>
            <a:ext cx="1783194" cy="2377306"/>
          </a:xfrm>
          <a:prstGeom prst="rect">
            <a:avLst/>
          </a:prstGeom>
          <a:solidFill>
            <a:srgbClr val="478C5C">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37C3E79D-F253-F741-B924-1A5073CB8A35}"/>
              </a:ext>
            </a:extLst>
          </p:cNvPr>
          <p:cNvSpPr txBox="1"/>
          <p:nvPr/>
        </p:nvSpPr>
        <p:spPr>
          <a:xfrm>
            <a:off x="1154776" y="3598091"/>
            <a:ext cx="1783194" cy="1569660"/>
          </a:xfrm>
          <a:prstGeom prst="rect">
            <a:avLst/>
          </a:prstGeom>
          <a:noFill/>
        </p:spPr>
        <p:txBody>
          <a:bodyPr wrap="square" rtlCol="0">
            <a:spAutoFit/>
          </a:bodyPr>
          <a:lstStyle/>
          <a:p>
            <a:pPr algn="ctr"/>
            <a:r>
              <a:rPr lang="en-GB" sz="1600" dirty="0">
                <a:latin typeface="Trebuchet MS" panose="020B0603020202020204" pitchFamily="34" charset="0"/>
              </a:rPr>
              <a:t>Ensure a constant innovation pipeline into health and social care.</a:t>
            </a:r>
            <a:endParaRPr lang="en-US" sz="1600" dirty="0"/>
          </a:p>
        </p:txBody>
      </p:sp>
      <p:sp>
        <p:nvSpPr>
          <p:cNvPr id="21" name="TextBox 20">
            <a:extLst>
              <a:ext uri="{FF2B5EF4-FFF2-40B4-BE49-F238E27FC236}">
                <a16:creationId xmlns:a16="http://schemas.microsoft.com/office/drawing/2014/main" id="{53B21102-D03A-F84F-9AA6-CF593619976D}"/>
              </a:ext>
            </a:extLst>
          </p:cNvPr>
          <p:cNvSpPr txBox="1"/>
          <p:nvPr/>
        </p:nvSpPr>
        <p:spPr>
          <a:xfrm>
            <a:off x="3201291" y="3598091"/>
            <a:ext cx="1783194" cy="1569660"/>
          </a:xfrm>
          <a:prstGeom prst="rect">
            <a:avLst/>
          </a:prstGeom>
          <a:noFill/>
        </p:spPr>
        <p:txBody>
          <a:bodyPr wrap="square" rtlCol="0">
            <a:spAutoFit/>
          </a:bodyPr>
          <a:lstStyle/>
          <a:p>
            <a:pPr algn="ctr"/>
            <a:r>
              <a:rPr lang="en-GB" sz="1600" dirty="0">
                <a:latin typeface="Trebuchet MS" panose="020B0603020202020204" pitchFamily="34" charset="0"/>
              </a:rPr>
              <a:t>Prioritise and monitor innovation activities that meet the needs of GM.</a:t>
            </a:r>
            <a:endParaRPr lang="en-US" sz="1600" dirty="0">
              <a:latin typeface="Trebuchet MS" panose="020B0603020202020204" pitchFamily="34" charset="0"/>
            </a:endParaRPr>
          </a:p>
        </p:txBody>
      </p:sp>
      <p:sp>
        <p:nvSpPr>
          <p:cNvPr id="22" name="TextBox 21">
            <a:extLst>
              <a:ext uri="{FF2B5EF4-FFF2-40B4-BE49-F238E27FC236}">
                <a16:creationId xmlns:a16="http://schemas.microsoft.com/office/drawing/2014/main" id="{A4E7A5E3-CFD4-1241-8C0A-9E1CFAE5D582}"/>
              </a:ext>
            </a:extLst>
          </p:cNvPr>
          <p:cNvSpPr txBox="1"/>
          <p:nvPr/>
        </p:nvSpPr>
        <p:spPr>
          <a:xfrm>
            <a:off x="5336510" y="3614419"/>
            <a:ext cx="1783194" cy="1569660"/>
          </a:xfrm>
          <a:prstGeom prst="rect">
            <a:avLst/>
          </a:prstGeom>
          <a:noFill/>
        </p:spPr>
        <p:txBody>
          <a:bodyPr wrap="square" rtlCol="0">
            <a:spAutoFit/>
          </a:bodyPr>
          <a:lstStyle/>
          <a:p>
            <a:pPr algn="ctr"/>
            <a:r>
              <a:rPr lang="en-GB" sz="1600" dirty="0">
                <a:latin typeface="Trebuchet MS" panose="020B0603020202020204" pitchFamily="34" charset="0"/>
              </a:rPr>
              <a:t>Accelerate delivery of innovation into health, care and wellness delivery.</a:t>
            </a:r>
            <a:endParaRPr lang="en-US" sz="1600" dirty="0">
              <a:latin typeface="Trebuchet MS" panose="020B0603020202020204" pitchFamily="34" charset="0"/>
            </a:endParaRPr>
          </a:p>
        </p:txBody>
      </p:sp>
      <p:sp>
        <p:nvSpPr>
          <p:cNvPr id="23" name="TextBox 22">
            <a:extLst>
              <a:ext uri="{FF2B5EF4-FFF2-40B4-BE49-F238E27FC236}">
                <a16:creationId xmlns:a16="http://schemas.microsoft.com/office/drawing/2014/main" id="{60C8E932-0000-AF49-823F-B749727F5A6A}"/>
              </a:ext>
            </a:extLst>
          </p:cNvPr>
          <p:cNvSpPr txBox="1"/>
          <p:nvPr/>
        </p:nvSpPr>
        <p:spPr>
          <a:xfrm>
            <a:off x="7471729" y="3614419"/>
            <a:ext cx="1783194" cy="1077218"/>
          </a:xfrm>
          <a:prstGeom prst="rect">
            <a:avLst/>
          </a:prstGeom>
          <a:noFill/>
        </p:spPr>
        <p:txBody>
          <a:bodyPr wrap="square" rtlCol="0">
            <a:spAutoFit/>
          </a:bodyPr>
          <a:lstStyle/>
          <a:p>
            <a:pPr algn="ctr"/>
            <a:r>
              <a:rPr lang="en-GB" sz="1600" dirty="0">
                <a:latin typeface="Trebuchet MS" panose="020B0603020202020204" pitchFamily="34" charset="0"/>
              </a:rPr>
              <a:t>Amplify existing academic and industry value propositions.</a:t>
            </a:r>
            <a:endParaRPr lang="en-US" sz="1600" dirty="0">
              <a:latin typeface="Trebuchet MS" panose="020B0603020202020204" pitchFamily="34" charset="0"/>
            </a:endParaRPr>
          </a:p>
        </p:txBody>
      </p:sp>
      <p:sp>
        <p:nvSpPr>
          <p:cNvPr id="24" name="TextBox 23">
            <a:extLst>
              <a:ext uri="{FF2B5EF4-FFF2-40B4-BE49-F238E27FC236}">
                <a16:creationId xmlns:a16="http://schemas.microsoft.com/office/drawing/2014/main" id="{15B260B0-536C-A14D-AA91-4A8B7843D5A2}"/>
              </a:ext>
            </a:extLst>
          </p:cNvPr>
          <p:cNvSpPr txBox="1"/>
          <p:nvPr/>
        </p:nvSpPr>
        <p:spPr>
          <a:xfrm>
            <a:off x="9695652" y="3614419"/>
            <a:ext cx="1783194" cy="1077218"/>
          </a:xfrm>
          <a:prstGeom prst="rect">
            <a:avLst/>
          </a:prstGeom>
          <a:noFill/>
        </p:spPr>
        <p:txBody>
          <a:bodyPr wrap="square" rtlCol="0">
            <a:spAutoFit/>
          </a:bodyPr>
          <a:lstStyle/>
          <a:p>
            <a:pPr algn="ctr"/>
            <a:r>
              <a:rPr lang="en-GB" sz="1600" dirty="0">
                <a:latin typeface="Trebuchet MS" panose="020B0603020202020204" pitchFamily="34" charset="0"/>
              </a:rPr>
              <a:t>Influence national and international  </a:t>
            </a:r>
            <a:br>
              <a:rPr lang="en-GB" sz="1600" dirty="0">
                <a:latin typeface="Trebuchet MS" panose="020B0603020202020204" pitchFamily="34" charset="0"/>
              </a:rPr>
            </a:br>
            <a:r>
              <a:rPr lang="en-GB" sz="1600" dirty="0">
                <a:latin typeface="Trebuchet MS" panose="020B0603020202020204" pitchFamily="34" charset="0"/>
              </a:rPr>
              <a:t>policy.</a:t>
            </a:r>
            <a:endParaRPr lang="en-US" sz="1600" dirty="0">
              <a:latin typeface="Trebuchet MS" panose="020B0603020202020204" pitchFamily="34" charset="0"/>
            </a:endParaRPr>
          </a:p>
        </p:txBody>
      </p:sp>
      <p:pic>
        <p:nvPicPr>
          <p:cNvPr id="25" name="Picture 24">
            <a:extLst>
              <a:ext uri="{FF2B5EF4-FFF2-40B4-BE49-F238E27FC236}">
                <a16:creationId xmlns:a16="http://schemas.microsoft.com/office/drawing/2014/main" id="{D599EE12-4E9B-FB42-B615-74826E8C4AF4}"/>
              </a:ext>
            </a:extLst>
          </p:cNvPr>
          <p:cNvPicPr>
            <a:picLocks noChangeAspect="1"/>
          </p:cNvPicPr>
          <p:nvPr/>
        </p:nvPicPr>
        <p:blipFill>
          <a:blip r:embed="rId3"/>
          <a:stretch>
            <a:fillRect/>
          </a:stretch>
        </p:blipFill>
        <p:spPr>
          <a:xfrm>
            <a:off x="1301536" y="1790316"/>
            <a:ext cx="1489674" cy="1489674"/>
          </a:xfrm>
          <a:prstGeom prst="rect">
            <a:avLst/>
          </a:prstGeom>
        </p:spPr>
      </p:pic>
      <p:pic>
        <p:nvPicPr>
          <p:cNvPr id="27" name="Picture 26">
            <a:extLst>
              <a:ext uri="{FF2B5EF4-FFF2-40B4-BE49-F238E27FC236}">
                <a16:creationId xmlns:a16="http://schemas.microsoft.com/office/drawing/2014/main" id="{941A0C35-215C-2944-8132-327381BF3735}"/>
              </a:ext>
            </a:extLst>
          </p:cNvPr>
          <p:cNvPicPr>
            <a:picLocks noChangeAspect="1"/>
          </p:cNvPicPr>
          <p:nvPr/>
        </p:nvPicPr>
        <p:blipFill>
          <a:blip r:embed="rId4"/>
          <a:stretch>
            <a:fillRect/>
          </a:stretch>
        </p:blipFill>
        <p:spPr>
          <a:xfrm>
            <a:off x="5513918" y="1803311"/>
            <a:ext cx="1489674" cy="1489674"/>
          </a:xfrm>
          <a:prstGeom prst="rect">
            <a:avLst/>
          </a:prstGeom>
        </p:spPr>
      </p:pic>
      <p:pic>
        <p:nvPicPr>
          <p:cNvPr id="28" name="Picture 27">
            <a:extLst>
              <a:ext uri="{FF2B5EF4-FFF2-40B4-BE49-F238E27FC236}">
                <a16:creationId xmlns:a16="http://schemas.microsoft.com/office/drawing/2014/main" id="{119F1053-9E3B-764C-8F5C-1150E40B4792}"/>
              </a:ext>
            </a:extLst>
          </p:cNvPr>
          <p:cNvPicPr>
            <a:picLocks noChangeAspect="1"/>
          </p:cNvPicPr>
          <p:nvPr/>
        </p:nvPicPr>
        <p:blipFill>
          <a:blip r:embed="rId5"/>
          <a:stretch>
            <a:fillRect/>
          </a:stretch>
        </p:blipFill>
        <p:spPr>
          <a:xfrm>
            <a:off x="3303699" y="1848020"/>
            <a:ext cx="1489674" cy="1489674"/>
          </a:xfrm>
          <a:prstGeom prst="rect">
            <a:avLst/>
          </a:prstGeom>
        </p:spPr>
      </p:pic>
      <p:pic>
        <p:nvPicPr>
          <p:cNvPr id="29" name="Picture 28">
            <a:extLst>
              <a:ext uri="{FF2B5EF4-FFF2-40B4-BE49-F238E27FC236}">
                <a16:creationId xmlns:a16="http://schemas.microsoft.com/office/drawing/2014/main" id="{B0D62520-00B2-6845-BE6A-3683DB1B07D1}"/>
              </a:ext>
            </a:extLst>
          </p:cNvPr>
          <p:cNvPicPr>
            <a:picLocks noChangeAspect="1"/>
          </p:cNvPicPr>
          <p:nvPr/>
        </p:nvPicPr>
        <p:blipFill>
          <a:blip r:embed="rId6"/>
          <a:stretch>
            <a:fillRect/>
          </a:stretch>
        </p:blipFill>
        <p:spPr>
          <a:xfrm>
            <a:off x="9842412" y="1803311"/>
            <a:ext cx="1489674" cy="1489674"/>
          </a:xfrm>
          <a:prstGeom prst="rect">
            <a:avLst/>
          </a:prstGeom>
        </p:spPr>
      </p:pic>
      <p:pic>
        <p:nvPicPr>
          <p:cNvPr id="30" name="Picture 29">
            <a:extLst>
              <a:ext uri="{FF2B5EF4-FFF2-40B4-BE49-F238E27FC236}">
                <a16:creationId xmlns:a16="http://schemas.microsoft.com/office/drawing/2014/main" id="{35287BAA-DEB6-1B49-93E9-D79E89C04EA0}"/>
              </a:ext>
            </a:extLst>
          </p:cNvPr>
          <p:cNvPicPr>
            <a:picLocks noChangeAspect="1"/>
          </p:cNvPicPr>
          <p:nvPr/>
        </p:nvPicPr>
        <p:blipFill>
          <a:blip r:embed="rId7"/>
          <a:stretch>
            <a:fillRect/>
          </a:stretch>
        </p:blipFill>
        <p:spPr>
          <a:xfrm>
            <a:off x="7560433" y="1790316"/>
            <a:ext cx="1571654" cy="1571654"/>
          </a:xfrm>
          <a:prstGeom prst="rect">
            <a:avLst/>
          </a:prstGeom>
        </p:spPr>
      </p:pic>
    </p:spTree>
    <p:extLst>
      <p:ext uri="{BB962C8B-B14F-4D97-AF65-F5344CB8AC3E}">
        <p14:creationId xmlns:p14="http://schemas.microsoft.com/office/powerpoint/2010/main" val="92305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2AC348C8-82CB-394C-8CCA-133985AC5229}"/>
              </a:ext>
            </a:extLst>
          </p:cNvPr>
          <p:cNvGraphicFramePr/>
          <p:nvPr>
            <p:extLst/>
          </p:nvPr>
        </p:nvGraphicFramePr>
        <p:xfrm>
          <a:off x="1210690" y="1806827"/>
          <a:ext cx="9480885" cy="46581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a:extLst>
              <a:ext uri="{FF2B5EF4-FFF2-40B4-BE49-F238E27FC236}">
                <a16:creationId xmlns:a16="http://schemas.microsoft.com/office/drawing/2014/main" id="{8FE00E4E-2104-A84F-85DB-EB5DB8DF2637}"/>
              </a:ext>
            </a:extLst>
          </p:cNvPr>
          <p:cNvSpPr>
            <a:spLocks noGrp="1"/>
          </p:cNvSpPr>
          <p:nvPr>
            <p:ph type="title"/>
          </p:nvPr>
        </p:nvSpPr>
        <p:spPr>
          <a:xfrm>
            <a:off x="1154776" y="212834"/>
            <a:ext cx="10324070" cy="639763"/>
          </a:xfrm>
        </p:spPr>
        <p:txBody>
          <a:bodyPr>
            <a:normAutofit fontScale="90000"/>
          </a:bodyPr>
          <a:lstStyle/>
          <a:p>
            <a:r>
              <a:rPr lang="en-US" sz="3500" b="0" dirty="0">
                <a:latin typeface="Trebuchet MS" panose="020B0703020202090204" pitchFamily="34" charset="0"/>
              </a:rPr>
              <a:t>Health Innovation Manchester: how we deliver our aims</a:t>
            </a:r>
          </a:p>
        </p:txBody>
      </p:sp>
      <p:sp>
        <p:nvSpPr>
          <p:cNvPr id="7" name="Text Placeholder 2">
            <a:extLst>
              <a:ext uri="{FF2B5EF4-FFF2-40B4-BE49-F238E27FC236}">
                <a16:creationId xmlns:a16="http://schemas.microsoft.com/office/drawing/2014/main" id="{08C8C2BF-4AEB-8A4A-B160-46D1A7DCC574}"/>
              </a:ext>
            </a:extLst>
          </p:cNvPr>
          <p:cNvSpPr txBox="1">
            <a:spLocks/>
          </p:cNvSpPr>
          <p:nvPr/>
        </p:nvSpPr>
        <p:spPr>
          <a:xfrm>
            <a:off x="1154776" y="992743"/>
            <a:ext cx="10574769" cy="71917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genda-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genda-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genda-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genda-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genda-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solidFill>
                  <a:schemeClr val="tx1">
                    <a:lumMod val="75000"/>
                    <a:lumOff val="25000"/>
                  </a:schemeClr>
                </a:solidFill>
                <a:latin typeface="Trebuchet MS" panose="020B0703020202090204" pitchFamily="34" charset="0"/>
              </a:rPr>
              <a:t>Pivoting our operating model for effective delivery. </a:t>
            </a:r>
          </a:p>
          <a:p>
            <a:pPr marL="0"/>
            <a:endParaRPr lang="en-US" sz="1800" dirty="0">
              <a:latin typeface="+mn-lt"/>
            </a:endParaRPr>
          </a:p>
        </p:txBody>
      </p:sp>
      <p:sp>
        <p:nvSpPr>
          <p:cNvPr id="8" name="TextBox 7">
            <a:extLst>
              <a:ext uri="{FF2B5EF4-FFF2-40B4-BE49-F238E27FC236}">
                <a16:creationId xmlns:a16="http://schemas.microsoft.com/office/drawing/2014/main" id="{4E984D7D-B60C-7644-8DF9-F3B0CB10ACE0}"/>
              </a:ext>
            </a:extLst>
          </p:cNvPr>
          <p:cNvSpPr txBox="1"/>
          <p:nvPr/>
        </p:nvSpPr>
        <p:spPr>
          <a:xfrm>
            <a:off x="8434137" y="4259179"/>
            <a:ext cx="2538663" cy="2031325"/>
          </a:xfrm>
          <a:prstGeom prst="rect">
            <a:avLst/>
          </a:prstGeom>
          <a:solidFill>
            <a:srgbClr val="953D86"/>
          </a:solidFill>
        </p:spPr>
        <p:txBody>
          <a:bodyPr wrap="square" rtlCol="0">
            <a:spAutoFit/>
          </a:bodyPr>
          <a:lstStyle/>
          <a:p>
            <a:r>
              <a:rPr lang="en-US" b="1" dirty="0">
                <a:solidFill>
                  <a:schemeClr val="bg1"/>
                </a:solidFill>
                <a:latin typeface="Trebuchet MS" panose="020B0703020202090204" pitchFamily="34" charset="0"/>
              </a:rPr>
              <a:t>Underpinned by:</a:t>
            </a:r>
          </a:p>
          <a:p>
            <a:endParaRPr lang="en-US" b="1" dirty="0">
              <a:solidFill>
                <a:schemeClr val="bg1"/>
              </a:solidFill>
              <a:latin typeface="Trebuchet MS" panose="020B0703020202090204" pitchFamily="34" charset="0"/>
            </a:endParaRPr>
          </a:p>
          <a:p>
            <a:r>
              <a:rPr lang="en-US" dirty="0">
                <a:solidFill>
                  <a:schemeClr val="bg1"/>
                </a:solidFill>
                <a:latin typeface="Trebuchet MS" panose="020B0703020202090204" pitchFamily="34" charset="0"/>
              </a:rPr>
              <a:t>Culture</a:t>
            </a:r>
          </a:p>
          <a:p>
            <a:r>
              <a:rPr lang="en-US" dirty="0">
                <a:solidFill>
                  <a:schemeClr val="bg1"/>
                </a:solidFill>
                <a:latin typeface="Trebuchet MS" panose="020B0703020202090204" pitchFamily="34" charset="0"/>
              </a:rPr>
              <a:t>Values</a:t>
            </a:r>
          </a:p>
          <a:p>
            <a:r>
              <a:rPr lang="en-US" dirty="0">
                <a:solidFill>
                  <a:schemeClr val="bg1"/>
                </a:solidFill>
                <a:latin typeface="Trebuchet MS" panose="020B0703020202090204" pitchFamily="34" charset="0"/>
              </a:rPr>
              <a:t>Behaviors</a:t>
            </a:r>
          </a:p>
          <a:p>
            <a:r>
              <a:rPr lang="en-US" dirty="0">
                <a:solidFill>
                  <a:schemeClr val="bg1"/>
                </a:solidFill>
                <a:latin typeface="Trebuchet MS" panose="020B0703020202090204" pitchFamily="34" charset="0"/>
              </a:rPr>
              <a:t>Methods</a:t>
            </a:r>
          </a:p>
          <a:p>
            <a:r>
              <a:rPr lang="en-US" dirty="0">
                <a:solidFill>
                  <a:schemeClr val="bg1"/>
                </a:solidFill>
                <a:latin typeface="Trebuchet MS" panose="020B0703020202090204" pitchFamily="34" charset="0"/>
              </a:rPr>
              <a:t>Digital mindset</a:t>
            </a:r>
          </a:p>
        </p:txBody>
      </p:sp>
    </p:spTree>
    <p:extLst>
      <p:ext uri="{BB962C8B-B14F-4D97-AF65-F5344CB8AC3E}">
        <p14:creationId xmlns:p14="http://schemas.microsoft.com/office/powerpoint/2010/main" val="4644132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inM_Template" id="{033A5F11-886E-D443-891A-94B41B51D71C}" vid="{D7ACBDD7-7862-0C49-B317-44CE831D9D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807</TotalTime>
  <Words>3050</Words>
  <Application>Microsoft Macintosh PowerPoint</Application>
  <PresentationFormat>Widescreen</PresentationFormat>
  <Paragraphs>419</Paragraphs>
  <Slides>29</Slides>
  <Notes>16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29</vt:i4>
      </vt:variant>
    </vt:vector>
  </HeadingPairs>
  <TitlesOfParts>
    <vt:vector size="45" baseType="lpstr">
      <vt:lpstr>Adelle Condensed</vt:lpstr>
      <vt:lpstr>Adelle Condensed SemiBold</vt:lpstr>
      <vt:lpstr>Agenda-Light</vt:lpstr>
      <vt:lpstr>Agenda-Medium</vt:lpstr>
      <vt:lpstr>Alte Haas Grotesk</vt:lpstr>
      <vt:lpstr>Komu B</vt:lpstr>
      <vt:lpstr>Arial</vt:lpstr>
      <vt:lpstr>Beirut</vt:lpstr>
      <vt:lpstr>Calibri</vt:lpstr>
      <vt:lpstr>Calisto MT</vt:lpstr>
      <vt:lpstr>Mangal</vt:lpstr>
      <vt:lpstr>Symbol</vt:lpstr>
      <vt:lpstr>Times New Roman</vt:lpstr>
      <vt:lpstr>Trebuchet MS</vt:lpstr>
      <vt:lpstr>Tunga</vt:lpstr>
      <vt:lpstr>Office Theme</vt:lpstr>
      <vt:lpstr>Collaboration Empowered by Health and Social Care Devolution</vt:lpstr>
      <vt:lpstr>About Greater Manchester</vt:lpstr>
      <vt:lpstr>Greater Manchester devolution</vt:lpstr>
      <vt:lpstr>The devolution difference</vt:lpstr>
      <vt:lpstr>PowerPoint Presentation</vt:lpstr>
      <vt:lpstr>GM’s Academic health science science innovation system </vt:lpstr>
      <vt:lpstr>Health Innovation Manchester</vt:lpstr>
      <vt:lpstr>Health Innovation Manchester: Our aims</vt:lpstr>
      <vt:lpstr>Health Innovation Manchester: how we deliver our aims</vt:lpstr>
      <vt:lpstr>Driving innovation to the needs of Greater Manchester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 Reservoir</vt:lpstr>
      <vt:lpstr>PowerPoint Presentation</vt:lpstr>
      <vt:lpstr>PowerPoint Presentation</vt:lpstr>
      <vt:lpstr>PowerPoint Presentation</vt:lpstr>
      <vt:lpstr>Greater Manchester’s Priorities</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Armitage</dc:creator>
  <cp:lastModifiedBy>Ben Bridgewater</cp:lastModifiedBy>
  <cp:revision>42</cp:revision>
  <dcterms:created xsi:type="dcterms:W3CDTF">2018-10-29T09:42:54Z</dcterms:created>
  <dcterms:modified xsi:type="dcterms:W3CDTF">2018-11-08T07:23:59Z</dcterms:modified>
</cp:coreProperties>
</file>